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3" r:id="rId2"/>
    <p:sldMasterId id="2147483873" r:id="rId3"/>
  </p:sldMasterIdLst>
  <p:notesMasterIdLst>
    <p:notesMasterId r:id="rId35"/>
  </p:notesMasterIdLst>
  <p:sldIdLst>
    <p:sldId id="345" r:id="rId4"/>
    <p:sldId id="324" r:id="rId5"/>
    <p:sldId id="325" r:id="rId6"/>
    <p:sldId id="326" r:id="rId7"/>
    <p:sldId id="327" r:id="rId8"/>
    <p:sldId id="328" r:id="rId9"/>
    <p:sldId id="470" r:id="rId10"/>
    <p:sldId id="469" r:id="rId11"/>
    <p:sldId id="399" r:id="rId12"/>
    <p:sldId id="463" r:id="rId13"/>
    <p:sldId id="464" r:id="rId14"/>
    <p:sldId id="358" r:id="rId15"/>
    <p:sldId id="450" r:id="rId16"/>
    <p:sldId id="430" r:id="rId17"/>
    <p:sldId id="431" r:id="rId18"/>
    <p:sldId id="417" r:id="rId19"/>
    <p:sldId id="406" r:id="rId20"/>
    <p:sldId id="435" r:id="rId21"/>
    <p:sldId id="401" r:id="rId22"/>
    <p:sldId id="437" r:id="rId23"/>
    <p:sldId id="466" r:id="rId24"/>
    <p:sldId id="452" r:id="rId25"/>
    <p:sldId id="439" r:id="rId26"/>
    <p:sldId id="441" r:id="rId27"/>
    <p:sldId id="442" r:id="rId28"/>
    <p:sldId id="444" r:id="rId29"/>
    <p:sldId id="445" r:id="rId30"/>
    <p:sldId id="471" r:id="rId31"/>
    <p:sldId id="472" r:id="rId32"/>
    <p:sldId id="459" r:id="rId33"/>
    <p:sldId id="310" r:id="rId34"/>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BDB15"/>
    <a:srgbClr val="399319"/>
    <a:srgbClr val="27C50D"/>
    <a:srgbClr val="33BE20"/>
    <a:srgbClr val="02C20B"/>
    <a:srgbClr val="006600"/>
    <a:srgbClr val="09A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8" autoAdjust="0"/>
    <p:restoredTop sz="94613" autoAdjust="0"/>
  </p:normalViewPr>
  <p:slideViewPr>
    <p:cSldViewPr>
      <p:cViewPr>
        <p:scale>
          <a:sx n="100" d="100"/>
          <a:sy n="100" d="100"/>
        </p:scale>
        <p:origin x="-474" y="-72"/>
      </p:cViewPr>
      <p:guideLst>
        <p:guide orient="horz" pos="2160"/>
        <p:guide pos="2880"/>
      </p:guideLst>
    </p:cSldViewPr>
  </p:slideViewPr>
  <p:outlineViewPr>
    <p:cViewPr>
      <p:scale>
        <a:sx n="33" d="100"/>
        <a:sy n="33" d="100"/>
      </p:scale>
      <p:origin x="0" y="219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Расчетная лесосека по главному пользованию до 2023</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txPr>
              <a:bodyPr/>
              <a:lstStyle/>
              <a:p>
                <a:pPr>
                  <a:defRPr sz="2000" b="0"/>
                </a:pPr>
                <a:endParaRPr lang="ru-RU"/>
              </a:p>
            </c:txPr>
            <c:showLegendKey val="0"/>
            <c:showVal val="0"/>
            <c:showCatName val="0"/>
            <c:showSerName val="0"/>
            <c:showPercent val="0"/>
            <c:showBubbleSize val="0"/>
          </c:dLbls>
          <c:cat>
            <c:numRef>
              <c:f>Лист1!$A$2:$A$6</c:f>
              <c:numCache>
                <c:formatCode>General</c:formatCode>
                <c:ptCount val="5"/>
                <c:pt idx="0">
                  <c:v>2016</c:v>
                </c:pt>
                <c:pt idx="1">
                  <c:v>2017</c:v>
                </c:pt>
                <c:pt idx="2">
                  <c:v>2018</c:v>
                </c:pt>
                <c:pt idx="3">
                  <c:v>2020</c:v>
                </c:pt>
                <c:pt idx="4">
                  <c:v>2023</c:v>
                </c:pt>
              </c:numCache>
            </c:numRef>
          </c:cat>
          <c:val>
            <c:numRef>
              <c:f>Лист1!$B$2:$B$6</c:f>
              <c:numCache>
                <c:formatCode>General</c:formatCode>
                <c:ptCount val="5"/>
                <c:pt idx="0">
                  <c:v>121</c:v>
                </c:pt>
                <c:pt idx="1">
                  <c:v>121</c:v>
                </c:pt>
                <c:pt idx="2">
                  <c:v>121</c:v>
                </c:pt>
                <c:pt idx="3">
                  <c:v>121</c:v>
                </c:pt>
                <c:pt idx="4">
                  <c:v>152</c:v>
                </c:pt>
              </c:numCache>
            </c:numRef>
          </c:val>
        </c:ser>
        <c:ser>
          <c:idx val="1"/>
          <c:order val="1"/>
          <c:tx>
            <c:strRef>
              <c:f>Лист1!$C$1</c:f>
              <c:strCache>
                <c:ptCount val="1"/>
                <c:pt idx="0">
                  <c:v>Расчетная лесосека по главному пользованию до 2024</c:v>
                </c:pt>
              </c:strCache>
            </c:strRef>
          </c:tx>
          <c:invertIfNegative val="0"/>
          <c:cat>
            <c:numRef>
              <c:f>Лист1!$A$2:$A$6</c:f>
              <c:numCache>
                <c:formatCode>General</c:formatCode>
                <c:ptCount val="5"/>
                <c:pt idx="0">
                  <c:v>2016</c:v>
                </c:pt>
                <c:pt idx="1">
                  <c:v>2017</c:v>
                </c:pt>
                <c:pt idx="2">
                  <c:v>2018</c:v>
                </c:pt>
                <c:pt idx="3">
                  <c:v>2020</c:v>
                </c:pt>
                <c:pt idx="4">
                  <c:v>2023</c:v>
                </c:pt>
              </c:numCache>
            </c:numRef>
          </c:cat>
          <c:val>
            <c:numRef>
              <c:f>Лист1!$C$2:$C$6</c:f>
              <c:numCache>
                <c:formatCode>General</c:formatCode>
                <c:ptCount val="5"/>
              </c:numCache>
            </c:numRef>
          </c:val>
        </c:ser>
        <c:dLbls>
          <c:showLegendKey val="0"/>
          <c:showVal val="0"/>
          <c:showCatName val="0"/>
          <c:showSerName val="0"/>
          <c:showPercent val="0"/>
          <c:showBubbleSize val="0"/>
        </c:dLbls>
        <c:gapWidth val="150"/>
        <c:overlap val="100"/>
        <c:axId val="92523520"/>
        <c:axId val="92611328"/>
      </c:barChart>
      <c:catAx>
        <c:axId val="92523520"/>
        <c:scaling>
          <c:orientation val="minMax"/>
        </c:scaling>
        <c:delete val="0"/>
        <c:axPos val="b"/>
        <c:numFmt formatCode="General" sourceLinked="1"/>
        <c:majorTickMark val="out"/>
        <c:minorTickMark val="none"/>
        <c:tickLblPos val="nextTo"/>
        <c:crossAx val="92611328"/>
        <c:crosses val="autoZero"/>
        <c:auto val="1"/>
        <c:lblAlgn val="ctr"/>
        <c:lblOffset val="100"/>
        <c:noMultiLvlLbl val="0"/>
      </c:catAx>
      <c:valAx>
        <c:axId val="92611328"/>
        <c:scaling>
          <c:orientation val="minMax"/>
        </c:scaling>
        <c:delete val="0"/>
        <c:axPos val="l"/>
        <c:majorGridlines/>
        <c:numFmt formatCode="General" sourceLinked="1"/>
        <c:majorTickMark val="out"/>
        <c:minorTickMark val="none"/>
        <c:tickLblPos val="nextTo"/>
        <c:crossAx val="925235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Расчетная лесосека по главному пользованию до 2023</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dLbl>
              <c:idx val="6"/>
              <c:showLegendKey val="0"/>
              <c:showVal val="1"/>
              <c:showCatName val="0"/>
              <c:showSerName val="0"/>
              <c:showPercent val="0"/>
              <c:showBubbleSize val="0"/>
            </c:dLbl>
            <c:dLbl>
              <c:idx val="7"/>
              <c:showLegendKey val="0"/>
              <c:showVal val="1"/>
              <c:showCatName val="0"/>
              <c:showSerName val="0"/>
              <c:showPercent val="0"/>
              <c:showBubbleSize val="0"/>
            </c:dLbl>
            <c:showLegendKey val="0"/>
            <c:showVal val="0"/>
            <c:showCatName val="0"/>
            <c:showSerName val="0"/>
            <c:showPercent val="0"/>
            <c:showBubbleSize val="0"/>
          </c:dLbls>
          <c:cat>
            <c:numRef>
              <c:f>Лист1!$A$2:$A$10</c:f>
              <c:numCache>
                <c:formatCode>General</c:formatCode>
                <c:ptCount val="9"/>
                <c:pt idx="0">
                  <c:v>2010</c:v>
                </c:pt>
                <c:pt idx="1">
                  <c:v>2011</c:v>
                </c:pt>
                <c:pt idx="2">
                  <c:v>2012</c:v>
                </c:pt>
                <c:pt idx="3">
                  <c:v>2013</c:v>
                </c:pt>
                <c:pt idx="4">
                  <c:v>2014</c:v>
                </c:pt>
                <c:pt idx="5">
                  <c:v>2015</c:v>
                </c:pt>
                <c:pt idx="6">
                  <c:v>2016</c:v>
                </c:pt>
                <c:pt idx="7">
                  <c:v>2017</c:v>
                </c:pt>
              </c:numCache>
            </c:numRef>
          </c:cat>
          <c:val>
            <c:numRef>
              <c:f>Лист1!$B$2:$B$10</c:f>
              <c:numCache>
                <c:formatCode>General</c:formatCode>
                <c:ptCount val="9"/>
                <c:pt idx="0">
                  <c:v>27.63</c:v>
                </c:pt>
                <c:pt idx="1">
                  <c:v>29.79</c:v>
                </c:pt>
                <c:pt idx="2">
                  <c:v>24.95</c:v>
                </c:pt>
                <c:pt idx="3">
                  <c:v>24.21</c:v>
                </c:pt>
                <c:pt idx="4">
                  <c:v>26.49</c:v>
                </c:pt>
                <c:pt idx="5">
                  <c:v>26.03</c:v>
                </c:pt>
                <c:pt idx="6">
                  <c:v>23.11</c:v>
                </c:pt>
                <c:pt idx="7">
                  <c:v>38.42</c:v>
                </c:pt>
              </c:numCache>
            </c:numRef>
          </c:val>
        </c:ser>
        <c:ser>
          <c:idx val="1"/>
          <c:order val="1"/>
          <c:tx>
            <c:strRef>
              <c:f>Лист1!$C$1</c:f>
              <c:strCache>
                <c:ptCount val="1"/>
                <c:pt idx="0">
                  <c:v>Расчетная лесосека по главному пользованию до 2024</c:v>
                </c:pt>
              </c:strCache>
            </c:strRef>
          </c:tx>
          <c:invertIfNegative val="0"/>
          <c:dLbls>
            <c:showLegendKey val="0"/>
            <c:showVal val="1"/>
            <c:showCatName val="0"/>
            <c:showSerName val="0"/>
            <c:showPercent val="0"/>
            <c:showBubbleSize val="0"/>
            <c:showLeaderLines val="0"/>
          </c:dLbls>
          <c:cat>
            <c:numRef>
              <c:f>Лист1!$A$2:$A$10</c:f>
              <c:numCache>
                <c:formatCode>General</c:formatCode>
                <c:ptCount val="9"/>
                <c:pt idx="0">
                  <c:v>2010</c:v>
                </c:pt>
                <c:pt idx="1">
                  <c:v>2011</c:v>
                </c:pt>
                <c:pt idx="2">
                  <c:v>2012</c:v>
                </c:pt>
                <c:pt idx="3">
                  <c:v>2013</c:v>
                </c:pt>
                <c:pt idx="4">
                  <c:v>2014</c:v>
                </c:pt>
                <c:pt idx="5">
                  <c:v>2015</c:v>
                </c:pt>
                <c:pt idx="6">
                  <c:v>2016</c:v>
                </c:pt>
                <c:pt idx="7">
                  <c:v>2017</c:v>
                </c:pt>
              </c:numCache>
            </c:numRef>
          </c:cat>
          <c:val>
            <c:numRef>
              <c:f>Лист1!$C$2:$C$10</c:f>
              <c:numCache>
                <c:formatCode>General</c:formatCode>
                <c:ptCount val="9"/>
                <c:pt idx="0">
                  <c:v>24.021000000000001</c:v>
                </c:pt>
                <c:pt idx="1">
                  <c:v>22.9</c:v>
                </c:pt>
                <c:pt idx="2">
                  <c:v>55.32</c:v>
                </c:pt>
                <c:pt idx="3">
                  <c:v>52.05</c:v>
                </c:pt>
                <c:pt idx="4">
                  <c:v>85.91</c:v>
                </c:pt>
                <c:pt idx="5">
                  <c:v>109.34</c:v>
                </c:pt>
                <c:pt idx="6">
                  <c:v>123.1</c:v>
                </c:pt>
                <c:pt idx="7">
                  <c:v>132.22</c:v>
                </c:pt>
              </c:numCache>
            </c:numRef>
          </c:val>
        </c:ser>
        <c:dLbls>
          <c:showLegendKey val="0"/>
          <c:showVal val="0"/>
          <c:showCatName val="0"/>
          <c:showSerName val="0"/>
          <c:showPercent val="0"/>
          <c:showBubbleSize val="0"/>
        </c:dLbls>
        <c:gapWidth val="150"/>
        <c:overlap val="100"/>
        <c:axId val="165418112"/>
        <c:axId val="165429248"/>
      </c:barChart>
      <c:catAx>
        <c:axId val="165418112"/>
        <c:scaling>
          <c:orientation val="minMax"/>
        </c:scaling>
        <c:delete val="0"/>
        <c:axPos val="b"/>
        <c:numFmt formatCode="General" sourceLinked="1"/>
        <c:majorTickMark val="out"/>
        <c:minorTickMark val="none"/>
        <c:tickLblPos val="nextTo"/>
        <c:crossAx val="165429248"/>
        <c:crosses val="autoZero"/>
        <c:auto val="1"/>
        <c:lblAlgn val="ctr"/>
        <c:lblOffset val="100"/>
        <c:noMultiLvlLbl val="0"/>
      </c:catAx>
      <c:valAx>
        <c:axId val="165429248"/>
        <c:scaling>
          <c:orientation val="minMax"/>
        </c:scaling>
        <c:delete val="0"/>
        <c:axPos val="l"/>
        <c:majorGridlines/>
        <c:numFmt formatCode="General" sourceLinked="1"/>
        <c:majorTickMark val="out"/>
        <c:minorTickMark val="none"/>
        <c:tickLblPos val="nextTo"/>
        <c:crossAx val="16541811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993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E8F208D-5CDA-4C3A-8527-0A0552D0C13F}" type="datetimeFigureOut">
              <a:rPr lang="ru-RU"/>
              <a:pPr>
                <a:defRPr/>
              </a:pPr>
              <a:t>03.10.2018</a:t>
            </a:fld>
            <a:endParaRPr lang="ru-RU"/>
          </a:p>
        </p:txBody>
      </p:sp>
      <p:sp>
        <p:nvSpPr>
          <p:cNvPr id="12186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994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994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17E459B-157D-4BB9-93DD-A69548C6D93E}" type="slidenum">
              <a:rPr lang="ru-RU"/>
              <a:pPr>
                <a:defRPr/>
              </a:pPr>
              <a:t>‹#›</a:t>
            </a:fld>
            <a:endParaRPr lang="ru-RU"/>
          </a:p>
        </p:txBody>
      </p:sp>
    </p:spTree>
    <p:extLst>
      <p:ext uri="{BB962C8B-B14F-4D97-AF65-F5344CB8AC3E}">
        <p14:creationId xmlns:p14="http://schemas.microsoft.com/office/powerpoint/2010/main" val="1132949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Образ слайда 1"/>
          <p:cNvSpPr>
            <a:spLocks noGrp="1" noRot="1" noChangeAspect="1" noTextEdit="1"/>
          </p:cNvSpPr>
          <p:nvPr>
            <p:ph type="sldImg"/>
          </p:nvPr>
        </p:nvSpPr>
        <p:spPr>
          <a:xfrm>
            <a:off x="901700" y="739775"/>
            <a:ext cx="4933950" cy="3700463"/>
          </a:xfrm>
          <a:ln/>
        </p:spPr>
      </p:sp>
      <p:sp>
        <p:nvSpPr>
          <p:cNvPr id="1228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122884" name="Номер слайда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8225F521-A6A4-4AA8-978E-A3368982DE56}" type="slidenum">
              <a:rPr lang="ru-RU" sz="1200">
                <a:latin typeface="Arial" charset="0"/>
              </a:rPr>
              <a:pPr algn="r" eaLnBrk="1" hangingPunct="1"/>
              <a:t>3</a:t>
            </a:fld>
            <a:endParaRPr lang="ru-RU"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Образ слайда 1"/>
          <p:cNvSpPr>
            <a:spLocks noGrp="1" noRot="1" noChangeAspect="1" noTextEdit="1"/>
          </p:cNvSpPr>
          <p:nvPr>
            <p:ph type="sldImg"/>
          </p:nvPr>
        </p:nvSpPr>
        <p:spPr>
          <a:xfrm>
            <a:off x="901700" y="739775"/>
            <a:ext cx="4933950" cy="3700463"/>
          </a:xfrm>
          <a:ln/>
        </p:spPr>
      </p:sp>
      <p:sp>
        <p:nvSpPr>
          <p:cNvPr id="1239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smtClean="0"/>
          </a:p>
        </p:txBody>
      </p:sp>
      <p:sp>
        <p:nvSpPr>
          <p:cNvPr id="123908" name="Номер слайда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8F64CECE-FF85-4F38-AD14-DE3509E2ACEE}" type="slidenum">
              <a:rPr lang="ru-RU" sz="1200">
                <a:latin typeface="Arial" charset="0"/>
              </a:rPr>
              <a:pPr algn="r" eaLnBrk="1" hangingPunct="1"/>
              <a:t>4</a:t>
            </a:fld>
            <a:endParaRPr lang="ru-RU"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a:xfrm>
            <a:off x="901700" y="739775"/>
            <a:ext cx="4933950" cy="3700463"/>
          </a:xfrm>
          <a:ln/>
        </p:spPr>
      </p:sp>
      <p:sp>
        <p:nvSpPr>
          <p:cNvPr id="1249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ru-RU" smtClean="0"/>
              <a:t>Закон четко определил понятие о государственном лесном фонде. В нем было сказано, что лесное хозяйство должно вестись в интересах общего блага, на основе планомерного лесовозобновления.</a:t>
            </a:r>
          </a:p>
        </p:txBody>
      </p:sp>
      <p:sp>
        <p:nvSpPr>
          <p:cNvPr id="124932" name="Номер слайда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3D74FAFD-4BC9-40BE-8D63-61A9B6687864}" type="slidenum">
              <a:rPr lang="ru-RU" sz="1200">
                <a:latin typeface="Arial" charset="0"/>
              </a:rPr>
              <a:pPr algn="r" eaLnBrk="1" hangingPunct="1"/>
              <a:t>5</a:t>
            </a:fld>
            <a:endParaRPr lang="ru-RU"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a:ln/>
        </p:spPr>
      </p:sp>
      <p:sp>
        <p:nvSpPr>
          <p:cNvPr id="128003" name="Заметки 2"/>
          <p:cNvSpPr>
            <a:spLocks noGrp="1"/>
          </p:cNvSpPr>
          <p:nvPr>
            <p:ph type="body" idx="1"/>
          </p:nvPr>
        </p:nvSpPr>
        <p:spPr>
          <a:xfrm>
            <a:off x="674688" y="4686300"/>
            <a:ext cx="5386387"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p>
            <a:pPr eaLnBrk="1" hangingPunct="1">
              <a:spcBef>
                <a:spcPct val="0"/>
              </a:spcBef>
            </a:pPr>
            <a:endParaRPr lang="ru-RU" smtClean="0"/>
          </a:p>
        </p:txBody>
      </p:sp>
      <p:sp>
        <p:nvSpPr>
          <p:cNvPr id="128004" name="Номер слайда 3"/>
          <p:cNvSpPr txBox="1">
            <a:spLocks noGrp="1"/>
          </p:cNvSpPr>
          <p:nvPr/>
        </p:nvSpPr>
        <p:spPr bwMode="auto">
          <a:xfrm>
            <a:off x="3816350" y="9371013"/>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B0F1C8FE-5DD6-4973-91B0-347B05B44BA5}" type="slidenum">
              <a:rPr lang="ru-RU" sz="1200" b="1">
                <a:solidFill>
                  <a:srgbClr val="000000"/>
                </a:solidFill>
                <a:latin typeface="Arial" charset="0"/>
              </a:rPr>
              <a:pPr algn="r" eaLnBrk="1" hangingPunct="1"/>
              <a:t>23</a:t>
            </a:fld>
            <a:endParaRPr lang="ru-RU" sz="1200" b="1">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p>
          </p:txBody>
        </p:sp>
        <p:sp>
          <p:nvSpPr>
            <p:cNvPr id="6"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p>
          </p:txBody>
        </p:sp>
        <p:sp>
          <p:nvSpPr>
            <p:cNvPr id="22"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971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2971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p>
        </p:txBody>
      </p:sp>
      <p:sp>
        <p:nvSpPr>
          <p:cNvPr id="24" name="Rectangle 24"/>
          <p:cNvSpPr>
            <a:spLocks noGrp="1" noChangeArrowheads="1"/>
          </p:cNvSpPr>
          <p:nvPr>
            <p:ph type="ftr" sz="quarter" idx="11"/>
          </p:nvPr>
        </p:nvSpPr>
        <p:spPr/>
        <p:txBody>
          <a:bodyPr/>
          <a:lstStyle>
            <a:lvl1pPr>
              <a:defRPr/>
            </a:lvl1pPr>
          </a:lstStyle>
          <a:p>
            <a:pPr>
              <a:defRPr/>
            </a:pPr>
            <a:endParaRPr lang="ru-RU"/>
          </a:p>
        </p:txBody>
      </p:sp>
      <p:sp>
        <p:nvSpPr>
          <p:cNvPr id="25" name="Rectangle 25"/>
          <p:cNvSpPr>
            <a:spLocks noGrp="1" noChangeArrowheads="1"/>
          </p:cNvSpPr>
          <p:nvPr>
            <p:ph type="sldNum" sz="quarter" idx="12"/>
          </p:nvPr>
        </p:nvSpPr>
        <p:spPr/>
        <p:txBody>
          <a:bodyPr/>
          <a:lstStyle>
            <a:lvl1pPr>
              <a:defRPr/>
            </a:lvl1pPr>
          </a:lstStyle>
          <a:p>
            <a:pPr>
              <a:defRPr/>
            </a:pPr>
            <a:fld id="{6C1DBEFB-AE73-4BC1-A22C-95B19B65C12D}" type="slidenum">
              <a:rPr lang="ru-RU"/>
              <a:pPr>
                <a:defRPr/>
              </a:pPr>
              <a:t>‹#›</a:t>
            </a:fld>
            <a:endParaRPr lang="ru-RU"/>
          </a:p>
        </p:txBody>
      </p:sp>
    </p:spTree>
    <p:extLst>
      <p:ext uri="{BB962C8B-B14F-4D97-AF65-F5344CB8AC3E}">
        <p14:creationId xmlns:p14="http://schemas.microsoft.com/office/powerpoint/2010/main" val="14525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vl1pPr>
          </a:lstStyle>
          <a:p>
            <a:pPr>
              <a:defRPr/>
            </a:pPr>
            <a:fld id="{D592E75F-2B13-4117-91EF-787D2B28A6FD}" type="slidenum">
              <a:rPr lang="ru-RU"/>
              <a:pPr>
                <a:defRPr/>
              </a:pPr>
              <a:t>‹#›</a:t>
            </a:fld>
            <a:endParaRPr lang="ru-RU"/>
          </a:p>
        </p:txBody>
      </p:sp>
    </p:spTree>
    <p:extLst>
      <p:ext uri="{BB962C8B-B14F-4D97-AF65-F5344CB8AC3E}">
        <p14:creationId xmlns:p14="http://schemas.microsoft.com/office/powerpoint/2010/main" val="356961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vl1pPr>
          </a:lstStyle>
          <a:p>
            <a:pPr>
              <a:defRPr/>
            </a:pPr>
            <a:fld id="{3CDCE6E8-88CE-40DF-A9A7-13296134481D}" type="slidenum">
              <a:rPr lang="ru-RU"/>
              <a:pPr>
                <a:defRPr/>
              </a:pPr>
              <a:t>‹#›</a:t>
            </a:fld>
            <a:endParaRPr lang="ru-RU"/>
          </a:p>
        </p:txBody>
      </p:sp>
    </p:spTree>
    <p:extLst>
      <p:ext uri="{BB962C8B-B14F-4D97-AF65-F5344CB8AC3E}">
        <p14:creationId xmlns:p14="http://schemas.microsoft.com/office/powerpoint/2010/main" val="1951490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3"/>
          <p:cNvSpPr>
            <a:spLocks noGrp="1" noChangeArrowheads="1"/>
          </p:cNvSpPr>
          <p:nvPr>
            <p:ph type="dt" sz="half" idx="10"/>
          </p:nvPr>
        </p:nvSpPr>
        <p:spPr/>
        <p:txBody>
          <a:bodyPr/>
          <a:lstStyle>
            <a:lvl1pPr>
              <a:defRPr/>
            </a:lvl1pPr>
          </a:lstStyle>
          <a:p>
            <a:pPr>
              <a:defRPr/>
            </a:pPr>
            <a:endParaRPr lang="ru-RU"/>
          </a:p>
        </p:txBody>
      </p:sp>
      <p:sp>
        <p:nvSpPr>
          <p:cNvPr id="4" name="Rectangle 24"/>
          <p:cNvSpPr>
            <a:spLocks noGrp="1" noChangeArrowheads="1"/>
          </p:cNvSpPr>
          <p:nvPr>
            <p:ph type="ftr" sz="quarter" idx="11"/>
          </p:nvPr>
        </p:nvSpPr>
        <p:spPr/>
        <p:txBody>
          <a:bodyPr/>
          <a:lstStyle>
            <a:lvl1pPr>
              <a:defRPr/>
            </a:lvl1pPr>
          </a:lstStyle>
          <a:p>
            <a:pPr>
              <a:defRPr/>
            </a:pPr>
            <a:endParaRPr lang="ru-RU"/>
          </a:p>
        </p:txBody>
      </p:sp>
      <p:sp>
        <p:nvSpPr>
          <p:cNvPr id="5" name="Rectangle 25"/>
          <p:cNvSpPr>
            <a:spLocks noGrp="1" noChangeArrowheads="1"/>
          </p:cNvSpPr>
          <p:nvPr>
            <p:ph type="sldNum" sz="quarter" idx="12"/>
          </p:nvPr>
        </p:nvSpPr>
        <p:spPr/>
        <p:txBody>
          <a:bodyPr/>
          <a:lstStyle>
            <a:lvl1pPr>
              <a:defRPr/>
            </a:lvl1pPr>
          </a:lstStyle>
          <a:p>
            <a:pPr>
              <a:defRPr/>
            </a:pPr>
            <a:fld id="{D6E38A1A-DF9E-4D60-8444-891EB2D47DC1}" type="slidenum">
              <a:rPr lang="ru-RU"/>
              <a:pPr>
                <a:defRPr/>
              </a:pPr>
              <a:t>‹#›</a:t>
            </a:fld>
            <a:endParaRPr lang="ru-RU"/>
          </a:p>
        </p:txBody>
      </p:sp>
    </p:spTree>
    <p:extLst>
      <p:ext uri="{BB962C8B-B14F-4D97-AF65-F5344CB8AC3E}">
        <p14:creationId xmlns:p14="http://schemas.microsoft.com/office/powerpoint/2010/main" val="426950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508625" cy="63341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50825" y="908050"/>
            <a:ext cx="8642350" cy="5184775"/>
          </a:xfrm>
        </p:spPr>
        <p:txBody>
          <a:bodyPr/>
          <a:lstStyle/>
          <a:p>
            <a:pPr lvl="0"/>
            <a:endParaRPr lang="ru-RU"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ru-RU"/>
          </a:p>
        </p:txBody>
      </p:sp>
      <p:sp>
        <p:nvSpPr>
          <p:cNvPr id="5" name="Rectangle 24"/>
          <p:cNvSpPr>
            <a:spLocks noGrp="1" noChangeArrowheads="1"/>
          </p:cNvSpPr>
          <p:nvPr>
            <p:ph type="ftr" sz="quarter" idx="11"/>
          </p:nvPr>
        </p:nvSpPr>
        <p:spPr>
          <a:ln/>
        </p:spPr>
        <p:txBody>
          <a:bodyPr/>
          <a:lstStyle>
            <a:lvl1pPr>
              <a:defRPr/>
            </a:lvl1pPr>
          </a:lstStyle>
          <a:p>
            <a:pPr>
              <a:defRPr/>
            </a:pPr>
            <a:endParaRPr lang="ru-RU"/>
          </a:p>
        </p:txBody>
      </p:sp>
      <p:sp>
        <p:nvSpPr>
          <p:cNvPr id="6" name="Rectangle 25"/>
          <p:cNvSpPr>
            <a:spLocks noGrp="1" noChangeArrowheads="1"/>
          </p:cNvSpPr>
          <p:nvPr>
            <p:ph type="sldNum" sz="quarter" idx="12"/>
          </p:nvPr>
        </p:nvSpPr>
        <p:spPr>
          <a:ln/>
        </p:spPr>
        <p:txBody>
          <a:bodyPr/>
          <a:lstStyle>
            <a:lvl1pPr>
              <a:defRPr/>
            </a:lvl1pPr>
          </a:lstStyle>
          <a:p>
            <a:pPr>
              <a:defRPr/>
            </a:pPr>
            <a:fld id="{7AFEC384-9300-4700-9F90-F99A4C641D2E}" type="slidenum">
              <a:rPr lang="ru-RU"/>
              <a:pPr>
                <a:defRPr/>
              </a:pPr>
              <a:t>‹#›</a:t>
            </a:fld>
            <a:endParaRPr lang="ru-RU"/>
          </a:p>
        </p:txBody>
      </p:sp>
    </p:spTree>
    <p:extLst>
      <p:ext uri="{BB962C8B-B14F-4D97-AF65-F5344CB8AC3E}">
        <p14:creationId xmlns:p14="http://schemas.microsoft.com/office/powerpoint/2010/main" val="106502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p>
        </p:txBody>
      </p:sp>
      <p:sp>
        <p:nvSpPr>
          <p:cNvPr id="3" name="Rectangle 24"/>
          <p:cNvSpPr>
            <a:spLocks noGrp="1" noChangeArrowheads="1"/>
          </p:cNvSpPr>
          <p:nvPr>
            <p:ph type="ftr" sz="quarter" idx="11"/>
          </p:nvPr>
        </p:nvSpPr>
        <p:spPr>
          <a:ln/>
        </p:spPr>
        <p:txBody>
          <a:bodyPr/>
          <a:lstStyle>
            <a:lvl1pPr>
              <a:defRPr/>
            </a:lvl1pPr>
          </a:lstStyle>
          <a:p>
            <a:pPr>
              <a:defRPr/>
            </a:pPr>
            <a:endParaRPr lang="ru-RU"/>
          </a:p>
        </p:txBody>
      </p:sp>
      <p:sp>
        <p:nvSpPr>
          <p:cNvPr id="4" name="Rectangle 25"/>
          <p:cNvSpPr>
            <a:spLocks noGrp="1" noChangeArrowheads="1"/>
          </p:cNvSpPr>
          <p:nvPr>
            <p:ph type="sldNum" sz="quarter" idx="12"/>
          </p:nvPr>
        </p:nvSpPr>
        <p:spPr>
          <a:ln/>
        </p:spPr>
        <p:txBody>
          <a:bodyPr/>
          <a:lstStyle>
            <a:lvl1pPr>
              <a:defRPr/>
            </a:lvl1pPr>
          </a:lstStyle>
          <a:p>
            <a:pPr>
              <a:defRPr/>
            </a:pPr>
            <a:fld id="{09BA364D-1229-4722-A778-BE83C28B1B20}" type="slidenum">
              <a:rPr lang="ru-RU"/>
              <a:pPr>
                <a:defRPr/>
              </a:pPr>
              <a:t>‹#›</a:t>
            </a:fld>
            <a:endParaRPr lang="ru-RU"/>
          </a:p>
        </p:txBody>
      </p:sp>
    </p:spTree>
    <p:extLst>
      <p:ext uri="{BB962C8B-B14F-4D97-AF65-F5344CB8AC3E}">
        <p14:creationId xmlns:p14="http://schemas.microsoft.com/office/powerpoint/2010/main" val="128934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WordArt 7"/>
          <p:cNvSpPr>
            <a:spLocks noChangeArrowheads="1" noChangeShapeType="1" noTextEdit="1"/>
          </p:cNvSpPr>
          <p:nvPr/>
        </p:nvSpPr>
        <p:spPr bwMode="auto">
          <a:xfrm>
            <a:off x="395288" y="6092825"/>
            <a:ext cx="8424862" cy="354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a:cs typeface="Arial"/>
              </a:rPr>
              <a:t>Министерство лесного хозяйства Республики Беларусь</a:t>
            </a:r>
          </a:p>
        </p:txBody>
      </p:sp>
      <p:sp>
        <p:nvSpPr>
          <p:cNvPr id="5" name="Text Box 8"/>
          <p:cNvSpPr txBox="1">
            <a:spLocks noChangeArrowheads="1"/>
          </p:cNvSpPr>
          <p:nvPr/>
        </p:nvSpPr>
        <p:spPr bwMode="auto">
          <a:xfrm>
            <a:off x="1887538" y="2800350"/>
            <a:ext cx="184150" cy="366713"/>
          </a:xfrm>
          <a:prstGeom prst="rect">
            <a:avLst/>
          </a:prstGeom>
          <a:noFill/>
          <a:ln>
            <a:noFill/>
          </a:ln>
          <a:effectLst/>
          <a:extLst/>
        </p:spPr>
        <p:txBody>
          <a:bodyPr wrap="none">
            <a:spAutoFit/>
          </a:bodyPr>
          <a:lstStyle/>
          <a:p>
            <a:pPr>
              <a:defRPr/>
            </a:pPr>
            <a:endParaRPr lang="ru-RU" b="1">
              <a:solidFill>
                <a:srgbClr val="4B7D1D"/>
              </a:solidFill>
              <a:effectLst>
                <a:outerShdw blurRad="38100" dist="38100" dir="2700000" algn="tl">
                  <a:srgbClr val="C0C0C0"/>
                </a:outerShdw>
              </a:effectLst>
              <a:latin typeface="Arial" charset="0"/>
            </a:endParaRPr>
          </a:p>
        </p:txBody>
      </p:sp>
      <p:sp>
        <p:nvSpPr>
          <p:cNvPr id="89090" name="Rectangle 2"/>
          <p:cNvSpPr>
            <a:spLocks noGrp="1" noChangeArrowheads="1"/>
          </p:cNvSpPr>
          <p:nvPr>
            <p:ph type="ctrTitle"/>
          </p:nvPr>
        </p:nvSpPr>
        <p:spPr>
          <a:xfrm>
            <a:off x="720725" y="692150"/>
            <a:ext cx="7772400" cy="2881313"/>
          </a:xfrm>
          <a:solidFill>
            <a:srgbClr val="FFFFCC"/>
          </a:solidFill>
        </p:spPr>
        <p:txBody>
          <a:bodyPr/>
          <a:lstStyle>
            <a:lvl1pPr>
              <a:defRPr sz="4400" b="1">
                <a:solidFill>
                  <a:schemeClr val="tx1"/>
                </a:solidFill>
                <a:effectLst>
                  <a:outerShdw blurRad="38100" dist="38100" dir="2700000" algn="tl">
                    <a:srgbClr val="000000"/>
                  </a:outerShdw>
                </a:effectLst>
              </a:defRPr>
            </a:lvl1pPr>
          </a:lstStyle>
          <a:p>
            <a:pPr lvl="0"/>
            <a:r>
              <a:rPr lang="ru-RU" noProof="0" smtClean="0"/>
              <a:t>Образец заголовка</a:t>
            </a:r>
          </a:p>
        </p:txBody>
      </p:sp>
      <p:sp>
        <p:nvSpPr>
          <p:cNvPr id="89091" name="Rectangle 3"/>
          <p:cNvSpPr>
            <a:spLocks noGrp="1" noChangeArrowheads="1"/>
          </p:cNvSpPr>
          <p:nvPr>
            <p:ph type="subTitle" idx="1"/>
          </p:nvPr>
        </p:nvSpPr>
        <p:spPr>
          <a:xfrm>
            <a:off x="1406525" y="4581525"/>
            <a:ext cx="6400800" cy="1057275"/>
          </a:xfrm>
        </p:spPr>
        <p:txBody>
          <a:bodyPr/>
          <a:lstStyle>
            <a:lvl1pPr marL="0" indent="0" algn="ctr">
              <a:buFontTx/>
              <a:buNone/>
              <a:defRPr>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defRPr>
            </a:lvl1pPr>
          </a:lstStyle>
          <a:p>
            <a:pPr lvl="0"/>
            <a:r>
              <a:rPr lang="ru-RU" noProof="0" smtClean="0"/>
              <a:t>Образец подзаголовка</a:t>
            </a:r>
          </a:p>
        </p:txBody>
      </p:sp>
      <p:sp>
        <p:nvSpPr>
          <p:cNvPr id="6" name="Rectangle 4"/>
          <p:cNvSpPr>
            <a:spLocks noGrp="1" noChangeArrowheads="1"/>
          </p:cNvSpPr>
          <p:nvPr>
            <p:ph type="dt" sz="half" idx="10"/>
          </p:nvPr>
        </p:nvSpPr>
        <p:spPr/>
        <p:txBody>
          <a:bodyPr/>
          <a:lstStyle>
            <a:lvl1pPr>
              <a:defRPr>
                <a:latin typeface="Times New Roman" pitchFamily="18" charset="0"/>
              </a:defRPr>
            </a:lvl1pPr>
          </a:lstStyle>
          <a:p>
            <a:pPr>
              <a:defRPr/>
            </a:pPr>
            <a:fld id="{20153644-9E4C-45F9-AFEA-E9F8ACD2EFEA}" type="datetime1">
              <a:rPr lang="ru-RU"/>
              <a:pPr>
                <a:defRPr/>
              </a:pPr>
              <a:t>03.10.2018</a:t>
            </a:fld>
            <a:endParaRPr lang="ru-RU"/>
          </a:p>
        </p:txBody>
      </p:sp>
      <p:sp>
        <p:nvSpPr>
          <p:cNvPr id="7" name="Rectangle 5"/>
          <p:cNvSpPr>
            <a:spLocks noGrp="1" noChangeArrowheads="1"/>
          </p:cNvSpPr>
          <p:nvPr>
            <p:ph type="ftr" sz="quarter" idx="11"/>
          </p:nvPr>
        </p:nvSpPr>
        <p:spPr>
          <a:xfrm>
            <a:off x="3159125" y="6245225"/>
            <a:ext cx="2895600" cy="476250"/>
          </a:xfrm>
        </p:spPr>
        <p:txBody>
          <a:bodyPr/>
          <a:lstStyle>
            <a:lvl1pPr>
              <a:defRPr>
                <a:latin typeface="Times New Roman" pitchFamily="18" charset="0"/>
              </a:defRPr>
            </a:lvl1pPr>
          </a:lstStyle>
          <a:p>
            <a:pPr>
              <a:defRPr/>
            </a:pPr>
            <a:endParaRPr lang="ru-RU"/>
          </a:p>
        </p:txBody>
      </p:sp>
      <p:sp>
        <p:nvSpPr>
          <p:cNvPr id="8" name="Rectangle 6"/>
          <p:cNvSpPr>
            <a:spLocks noGrp="1" noChangeArrowheads="1"/>
          </p:cNvSpPr>
          <p:nvPr>
            <p:ph type="sldNum" sz="quarter" idx="12"/>
          </p:nvPr>
        </p:nvSpPr>
        <p:spPr>
          <a:xfrm>
            <a:off x="6553200" y="6245225"/>
            <a:ext cx="2133600" cy="476250"/>
          </a:xfrm>
          <a:noFill/>
        </p:spPr>
        <p:txBody>
          <a:bodyPr anchor="t"/>
          <a:lstStyle>
            <a:lvl1pPr algn="r">
              <a:defRPr sz="1400">
                <a:solidFill>
                  <a:srgbClr val="4B7D1D"/>
                </a:solidFill>
                <a:latin typeface="Times New Roman" pitchFamily="18" charset="0"/>
              </a:defRPr>
            </a:lvl1pPr>
          </a:lstStyle>
          <a:p>
            <a:pPr>
              <a:defRPr/>
            </a:pPr>
            <a:fld id="{CC30A892-4EE8-416D-ADE2-3995D042E190}" type="slidenum">
              <a:rPr lang="ru-RU"/>
              <a:pPr>
                <a:defRPr/>
              </a:pPr>
              <a:t>‹#›</a:t>
            </a:fld>
            <a:endParaRPr lang="ru-RU"/>
          </a:p>
        </p:txBody>
      </p:sp>
    </p:spTree>
    <p:extLst>
      <p:ext uri="{BB962C8B-B14F-4D97-AF65-F5344CB8AC3E}">
        <p14:creationId xmlns:p14="http://schemas.microsoft.com/office/powerpoint/2010/main" val="317432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fld id="{8F82C651-3EB2-4F18-BBDA-9074D7DE048C}" type="datetime1">
              <a:rPr lang="ru-RU"/>
              <a:pPr>
                <a:defRPr/>
              </a:pPr>
              <a:t>03.10.2018</a:t>
            </a:fld>
            <a:endParaRPr lang="ru-RU"/>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75DECF85-A7F7-4EB6-BF6B-47A834E706C5}" type="slidenum">
              <a:rPr lang="ru-RU"/>
              <a:pPr>
                <a:defRPr/>
              </a:pPr>
              <a:t>‹#›</a:t>
            </a:fld>
            <a:endParaRPr lang="ru-RU"/>
          </a:p>
        </p:txBody>
      </p:sp>
    </p:spTree>
    <p:extLst>
      <p:ext uri="{BB962C8B-B14F-4D97-AF65-F5344CB8AC3E}">
        <p14:creationId xmlns:p14="http://schemas.microsoft.com/office/powerpoint/2010/main" val="3767735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fld id="{58383D06-2FBF-42C7-8DD2-7D49D3200295}" type="datetime1">
              <a:rPr lang="ru-RU"/>
              <a:pPr>
                <a:defRPr/>
              </a:pPr>
              <a:t>03.10.2018</a:t>
            </a:fld>
            <a:endParaRPr lang="ru-RU"/>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323F3943-76FD-4C70-A196-DADF433D4FCC}" type="slidenum">
              <a:rPr lang="ru-RU"/>
              <a:pPr>
                <a:defRPr/>
              </a:pPr>
              <a:t>‹#›</a:t>
            </a:fld>
            <a:endParaRPr lang="ru-RU"/>
          </a:p>
        </p:txBody>
      </p:sp>
    </p:spTree>
    <p:extLst>
      <p:ext uri="{BB962C8B-B14F-4D97-AF65-F5344CB8AC3E}">
        <p14:creationId xmlns:p14="http://schemas.microsoft.com/office/powerpoint/2010/main" val="173099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0825" y="908050"/>
            <a:ext cx="424497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8050"/>
            <a:ext cx="4244975"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fld id="{EB2F37CF-AEF5-40BB-A402-8E0001B8602C}" type="datetime1">
              <a:rPr lang="ru-RU"/>
              <a:pPr>
                <a:defRPr/>
              </a:pPr>
              <a:t>03.10.2018</a:t>
            </a:fld>
            <a:endParaRPr lang="ru-RU"/>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1937CB2E-9B60-4DC1-B43F-2A7041088E7B}" type="slidenum">
              <a:rPr lang="ru-RU"/>
              <a:pPr>
                <a:defRPr/>
              </a:pPr>
              <a:t>‹#›</a:t>
            </a:fld>
            <a:endParaRPr lang="ru-RU"/>
          </a:p>
        </p:txBody>
      </p:sp>
    </p:spTree>
    <p:extLst>
      <p:ext uri="{BB962C8B-B14F-4D97-AF65-F5344CB8AC3E}">
        <p14:creationId xmlns:p14="http://schemas.microsoft.com/office/powerpoint/2010/main" val="213028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p:txBody>
          <a:bodyPr/>
          <a:lstStyle>
            <a:lvl1pPr>
              <a:defRPr>
                <a:latin typeface="Times New Roman" pitchFamily="18" charset="0"/>
              </a:defRPr>
            </a:lvl1pPr>
          </a:lstStyle>
          <a:p>
            <a:pPr>
              <a:defRPr/>
            </a:pPr>
            <a:fld id="{90503301-CD07-437C-ADD4-610BB8E38EB5}" type="datetime1">
              <a:rPr lang="ru-RU"/>
              <a:pPr>
                <a:defRPr/>
              </a:pPr>
              <a:t>03.10.2018</a:t>
            </a:fld>
            <a:endParaRPr lang="ru-RU"/>
          </a:p>
        </p:txBody>
      </p:sp>
      <p:sp>
        <p:nvSpPr>
          <p:cNvPr id="8"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9"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6F8A7BFA-20D2-4A01-834C-BBE1E45ED986}" type="slidenum">
              <a:rPr lang="ru-RU"/>
              <a:pPr>
                <a:defRPr/>
              </a:pPr>
              <a:t>‹#›</a:t>
            </a:fld>
            <a:endParaRPr lang="ru-RU"/>
          </a:p>
        </p:txBody>
      </p:sp>
    </p:spTree>
    <p:extLst>
      <p:ext uri="{BB962C8B-B14F-4D97-AF65-F5344CB8AC3E}">
        <p14:creationId xmlns:p14="http://schemas.microsoft.com/office/powerpoint/2010/main" val="268067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vl1pPr>
          </a:lstStyle>
          <a:p>
            <a:pPr>
              <a:defRPr/>
            </a:pPr>
            <a:fld id="{4697F6D1-A5FE-4141-A96C-29B9A4D3D3DC}" type="slidenum">
              <a:rPr lang="ru-RU"/>
              <a:pPr>
                <a:defRPr/>
              </a:pPr>
              <a:t>‹#›</a:t>
            </a:fld>
            <a:endParaRPr lang="ru-RU"/>
          </a:p>
        </p:txBody>
      </p:sp>
    </p:spTree>
    <p:extLst>
      <p:ext uri="{BB962C8B-B14F-4D97-AF65-F5344CB8AC3E}">
        <p14:creationId xmlns:p14="http://schemas.microsoft.com/office/powerpoint/2010/main" val="3775608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p:txBody>
          <a:bodyPr/>
          <a:lstStyle>
            <a:lvl1pPr>
              <a:defRPr>
                <a:latin typeface="Times New Roman" pitchFamily="18" charset="0"/>
              </a:defRPr>
            </a:lvl1pPr>
          </a:lstStyle>
          <a:p>
            <a:pPr>
              <a:defRPr/>
            </a:pPr>
            <a:fld id="{B1F7B05D-A546-4CAA-93D7-AE690DE093EC}" type="datetime1">
              <a:rPr lang="ru-RU"/>
              <a:pPr>
                <a:defRPr/>
              </a:pPr>
              <a:t>03.10.2018</a:t>
            </a:fld>
            <a:endParaRPr lang="ru-RU"/>
          </a:p>
        </p:txBody>
      </p:sp>
      <p:sp>
        <p:nvSpPr>
          <p:cNvPr id="4"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5"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A719C461-5413-4820-8BF4-546933F9BF7E}" type="slidenum">
              <a:rPr lang="ru-RU"/>
              <a:pPr>
                <a:defRPr/>
              </a:pPr>
              <a:t>‹#›</a:t>
            </a:fld>
            <a:endParaRPr lang="ru-RU"/>
          </a:p>
        </p:txBody>
      </p:sp>
    </p:spTree>
    <p:extLst>
      <p:ext uri="{BB962C8B-B14F-4D97-AF65-F5344CB8AC3E}">
        <p14:creationId xmlns:p14="http://schemas.microsoft.com/office/powerpoint/2010/main" val="1112489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Times New Roman" pitchFamily="18" charset="0"/>
              </a:defRPr>
            </a:lvl1pPr>
          </a:lstStyle>
          <a:p>
            <a:pPr>
              <a:defRPr/>
            </a:pPr>
            <a:fld id="{9BCA6618-B4BF-423A-901E-A4A9216EAB86}" type="datetime1">
              <a:rPr lang="ru-RU"/>
              <a:pPr>
                <a:defRPr/>
              </a:pPr>
              <a:t>03.10.2018</a:t>
            </a:fld>
            <a:endParaRPr lang="ru-RU"/>
          </a:p>
        </p:txBody>
      </p:sp>
      <p:sp>
        <p:nvSpPr>
          <p:cNvPr id="3"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4"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07A4F8DF-924E-4020-93D0-C94BC21E27E7}" type="slidenum">
              <a:rPr lang="ru-RU"/>
              <a:pPr>
                <a:defRPr/>
              </a:pPr>
              <a:t>‹#›</a:t>
            </a:fld>
            <a:endParaRPr lang="ru-RU"/>
          </a:p>
        </p:txBody>
      </p:sp>
    </p:spTree>
    <p:extLst>
      <p:ext uri="{BB962C8B-B14F-4D97-AF65-F5344CB8AC3E}">
        <p14:creationId xmlns:p14="http://schemas.microsoft.com/office/powerpoint/2010/main" val="3083971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fld id="{823B9BC8-D040-4681-BD59-32E694472E57}" type="datetime1">
              <a:rPr lang="ru-RU"/>
              <a:pPr>
                <a:defRPr/>
              </a:pPr>
              <a:t>03.10.2018</a:t>
            </a:fld>
            <a:endParaRPr lang="ru-RU"/>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1CED166B-E1E3-4414-A9D1-40E6AC8CB50C}" type="slidenum">
              <a:rPr lang="ru-RU"/>
              <a:pPr>
                <a:defRPr/>
              </a:pPr>
              <a:t>‹#›</a:t>
            </a:fld>
            <a:endParaRPr lang="ru-RU"/>
          </a:p>
        </p:txBody>
      </p:sp>
    </p:spTree>
    <p:extLst>
      <p:ext uri="{BB962C8B-B14F-4D97-AF65-F5344CB8AC3E}">
        <p14:creationId xmlns:p14="http://schemas.microsoft.com/office/powerpoint/2010/main" val="1965727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Times New Roman" pitchFamily="18" charset="0"/>
              </a:defRPr>
            </a:lvl1pPr>
          </a:lstStyle>
          <a:p>
            <a:pPr>
              <a:defRPr/>
            </a:pPr>
            <a:fld id="{BD9F2475-721C-4CA2-BDD2-9698F90AE236}" type="datetime1">
              <a:rPr lang="ru-RU"/>
              <a:pPr>
                <a:defRPr/>
              </a:pPr>
              <a:t>03.10.2018</a:t>
            </a:fld>
            <a:endParaRPr lang="ru-RU"/>
          </a:p>
        </p:txBody>
      </p:sp>
      <p:sp>
        <p:nvSpPr>
          <p:cNvPr id="6"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7"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7A6540B6-41FA-4C0A-A583-C878756D2FB5}" type="slidenum">
              <a:rPr lang="ru-RU"/>
              <a:pPr>
                <a:defRPr/>
              </a:pPr>
              <a:t>‹#›</a:t>
            </a:fld>
            <a:endParaRPr lang="ru-RU"/>
          </a:p>
        </p:txBody>
      </p:sp>
    </p:spTree>
    <p:extLst>
      <p:ext uri="{BB962C8B-B14F-4D97-AF65-F5344CB8AC3E}">
        <p14:creationId xmlns:p14="http://schemas.microsoft.com/office/powerpoint/2010/main" val="3190593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fld id="{66B67AA8-3959-4733-9C70-B2048DFA4105}" type="datetime1">
              <a:rPr lang="ru-RU"/>
              <a:pPr>
                <a:defRPr/>
              </a:pPr>
              <a:t>03.10.2018</a:t>
            </a:fld>
            <a:endParaRPr lang="ru-RU"/>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DA13413B-3A70-416D-B83F-5C0DD6B2BBCB}" type="slidenum">
              <a:rPr lang="ru-RU"/>
              <a:pPr>
                <a:defRPr/>
              </a:pPr>
              <a:t>‹#›</a:t>
            </a:fld>
            <a:endParaRPr lang="ru-RU"/>
          </a:p>
        </p:txBody>
      </p:sp>
    </p:spTree>
    <p:extLst>
      <p:ext uri="{BB962C8B-B14F-4D97-AF65-F5344CB8AC3E}">
        <p14:creationId xmlns:p14="http://schemas.microsoft.com/office/powerpoint/2010/main" val="365137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0675" y="0"/>
            <a:ext cx="2222500" cy="60928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0"/>
            <a:ext cx="6518275" cy="60928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fld id="{EA567427-3BAA-41FA-A32F-9F2E81FEBD1C}" type="datetime1">
              <a:rPr lang="ru-RU"/>
              <a:pPr>
                <a:defRPr/>
              </a:pPr>
              <a:t>03.10.2018</a:t>
            </a:fld>
            <a:endParaRPr lang="ru-RU"/>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265DD3BA-21DC-4FEA-A8CB-2D4FF7A22964}" type="slidenum">
              <a:rPr lang="ru-RU"/>
              <a:pPr>
                <a:defRPr/>
              </a:pPr>
              <a:t>‹#›</a:t>
            </a:fld>
            <a:endParaRPr lang="ru-RU"/>
          </a:p>
        </p:txBody>
      </p:sp>
    </p:spTree>
    <p:extLst>
      <p:ext uri="{BB962C8B-B14F-4D97-AF65-F5344CB8AC3E}">
        <p14:creationId xmlns:p14="http://schemas.microsoft.com/office/powerpoint/2010/main" val="348972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508625" cy="63341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50825" y="908050"/>
            <a:ext cx="8642350" cy="5184775"/>
          </a:xfrm>
        </p:spPr>
        <p:txBody>
          <a:bodyPr/>
          <a:lstStyle/>
          <a:p>
            <a:pPr lvl="0"/>
            <a:endParaRPr lang="ru-RU" noProof="0" smtClean="0"/>
          </a:p>
        </p:txBody>
      </p:sp>
      <p:sp>
        <p:nvSpPr>
          <p:cNvPr id="4" name="Rectangle 5"/>
          <p:cNvSpPr>
            <a:spLocks noGrp="1" noChangeArrowheads="1"/>
          </p:cNvSpPr>
          <p:nvPr>
            <p:ph type="dt" sz="half" idx="10"/>
          </p:nvPr>
        </p:nvSpPr>
        <p:spPr/>
        <p:txBody>
          <a:bodyPr/>
          <a:lstStyle>
            <a:lvl1pPr>
              <a:defRPr>
                <a:latin typeface="Times New Roman" pitchFamily="18" charset="0"/>
              </a:defRPr>
            </a:lvl1pPr>
          </a:lstStyle>
          <a:p>
            <a:pPr>
              <a:defRPr/>
            </a:pPr>
            <a:fld id="{3892D8A4-BDCE-405D-92C0-3E11D207D3C8}" type="datetime1">
              <a:rPr lang="ru-RU"/>
              <a:pPr>
                <a:defRPr/>
              </a:pPr>
              <a:t>03.10.2018</a:t>
            </a:fld>
            <a:endParaRPr lang="ru-RU"/>
          </a:p>
        </p:txBody>
      </p:sp>
      <p:sp>
        <p:nvSpPr>
          <p:cNvPr id="5"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6"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E9EB77F5-B019-4535-AEBD-B7F93130DAAA}" type="slidenum">
              <a:rPr lang="ru-RU"/>
              <a:pPr>
                <a:defRPr/>
              </a:pPr>
              <a:t>‹#›</a:t>
            </a:fld>
            <a:endParaRPr lang="ru-RU"/>
          </a:p>
        </p:txBody>
      </p:sp>
    </p:spTree>
    <p:extLst>
      <p:ext uri="{BB962C8B-B14F-4D97-AF65-F5344CB8AC3E}">
        <p14:creationId xmlns:p14="http://schemas.microsoft.com/office/powerpoint/2010/main" val="1504027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0" y="0"/>
            <a:ext cx="8893175" cy="60928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dt" sz="half" idx="10"/>
          </p:nvPr>
        </p:nvSpPr>
        <p:spPr/>
        <p:txBody>
          <a:bodyPr/>
          <a:lstStyle>
            <a:lvl1pPr>
              <a:defRPr>
                <a:latin typeface="Times New Roman" pitchFamily="18" charset="0"/>
              </a:defRPr>
            </a:lvl1pPr>
          </a:lstStyle>
          <a:p>
            <a:pPr>
              <a:defRPr/>
            </a:pPr>
            <a:fld id="{01556AB5-B5C0-43D1-91CC-DFA5ABC1929A}" type="datetime1">
              <a:rPr lang="ru-RU"/>
              <a:pPr>
                <a:defRPr/>
              </a:pPr>
              <a:t>03.10.2018</a:t>
            </a:fld>
            <a:endParaRPr lang="ru-RU"/>
          </a:p>
        </p:txBody>
      </p:sp>
      <p:sp>
        <p:nvSpPr>
          <p:cNvPr id="4" name="Rectangle 6"/>
          <p:cNvSpPr>
            <a:spLocks noGrp="1" noChangeArrowheads="1"/>
          </p:cNvSpPr>
          <p:nvPr>
            <p:ph type="ftr" sz="quarter" idx="11"/>
          </p:nvPr>
        </p:nvSpPr>
        <p:spPr/>
        <p:txBody>
          <a:bodyPr/>
          <a:lstStyle>
            <a:lvl1pPr>
              <a:defRPr>
                <a:latin typeface="Times New Roman" pitchFamily="18" charset="0"/>
              </a:defRPr>
            </a:lvl1pPr>
          </a:lstStyle>
          <a:p>
            <a:pPr>
              <a:defRPr/>
            </a:pPr>
            <a:endParaRPr lang="ru-RU"/>
          </a:p>
        </p:txBody>
      </p:sp>
      <p:sp>
        <p:nvSpPr>
          <p:cNvPr id="5" name="Rectangle 7"/>
          <p:cNvSpPr>
            <a:spLocks noGrp="1" noChangeArrowheads="1"/>
          </p:cNvSpPr>
          <p:nvPr>
            <p:ph type="sldNum" sz="quarter" idx="12"/>
          </p:nvPr>
        </p:nvSpPr>
        <p:spPr/>
        <p:txBody>
          <a:bodyPr/>
          <a:lstStyle>
            <a:lvl1pPr>
              <a:defRPr>
                <a:latin typeface="Times New Roman" pitchFamily="18" charset="0"/>
              </a:defRPr>
            </a:lvl1pPr>
          </a:lstStyle>
          <a:p>
            <a:pPr>
              <a:defRPr/>
            </a:pPr>
            <a:fld id="{AC7B940F-DECA-4E0E-9386-5EF8B04DF18A}" type="slidenum">
              <a:rPr lang="ru-RU"/>
              <a:pPr>
                <a:defRPr/>
              </a:pPr>
              <a:t>‹#›</a:t>
            </a:fld>
            <a:endParaRPr lang="ru-RU"/>
          </a:p>
        </p:txBody>
      </p:sp>
    </p:spTree>
    <p:extLst>
      <p:ext uri="{BB962C8B-B14F-4D97-AF65-F5344CB8AC3E}">
        <p14:creationId xmlns:p14="http://schemas.microsoft.com/office/powerpoint/2010/main" val="569064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solidFill>
                  <a:srgbClr val="FFFFFF"/>
                </a:solidFill>
              </a:endParaRPr>
            </a:p>
          </p:txBody>
        </p:sp>
        <p:sp>
          <p:nvSpPr>
            <p:cNvPr id="6" name="Freeform 4"/>
            <p:cNvSpPr>
              <a:spLocks/>
            </p:cNvSpPr>
            <p:nvPr/>
          </p:nvSpPr>
          <p:spPr bwMode="hidden">
            <a:xfrm>
              <a:off x="0" y="2496"/>
              <a:ext cx="2112" cy="1604"/>
            </a:xfrm>
            <a:custGeom>
              <a:avLst/>
              <a:gdLst>
                <a:gd name="T0" fmla="*/ 550 w 2123"/>
                <a:gd name="T1" fmla="*/ 598 h 1696"/>
                <a:gd name="T2" fmla="*/ 514 w 2123"/>
                <a:gd name="T3" fmla="*/ 391 h 1696"/>
                <a:gd name="T4" fmla="*/ 640 w 2123"/>
                <a:gd name="T5" fmla="*/ 227 h 1696"/>
                <a:gd name="T6" fmla="*/ 877 w 2123"/>
                <a:gd name="T7" fmla="*/ 337 h 1696"/>
                <a:gd name="T8" fmla="*/ 1154 w 2123"/>
                <a:gd name="T9" fmla="*/ 497 h 1696"/>
                <a:gd name="T10" fmla="*/ 1408 w 2123"/>
                <a:gd name="T11" fmla="*/ 635 h 1696"/>
                <a:gd name="T12" fmla="*/ 1710 w 2123"/>
                <a:gd name="T13" fmla="*/ 778 h 1696"/>
                <a:gd name="T14" fmla="*/ 1788 w 2123"/>
                <a:gd name="T15" fmla="*/ 809 h 1696"/>
                <a:gd name="T16" fmla="*/ 1745 w 2123"/>
                <a:gd name="T17" fmla="*/ 775 h 1696"/>
                <a:gd name="T18" fmla="*/ 1341 w 2123"/>
                <a:gd name="T19" fmla="*/ 573 h 1696"/>
                <a:gd name="T20" fmla="*/ 1033 w 2123"/>
                <a:gd name="T21" fmla="*/ 391 h 1696"/>
                <a:gd name="T22" fmla="*/ 683 w 2123"/>
                <a:gd name="T23" fmla="*/ 188 h 1696"/>
                <a:gd name="T24" fmla="*/ 949 w 2123"/>
                <a:gd name="T25" fmla="*/ 178 h 1696"/>
                <a:gd name="T26" fmla="*/ 1221 w 2123"/>
                <a:gd name="T27" fmla="*/ 182 h 1696"/>
                <a:gd name="T28" fmla="*/ 1534 w 2123"/>
                <a:gd name="T29" fmla="*/ 154 h 1696"/>
                <a:gd name="T30" fmla="*/ 2014 w 2123"/>
                <a:gd name="T31" fmla="*/ 112 h 1696"/>
                <a:gd name="T32" fmla="*/ 1970 w 2123"/>
                <a:gd name="T33" fmla="*/ 99 h 1696"/>
                <a:gd name="T34" fmla="*/ 1463 w 2123"/>
                <a:gd name="T35" fmla="*/ 148 h 1696"/>
                <a:gd name="T36" fmla="*/ 1148 w 2123"/>
                <a:gd name="T37" fmla="*/ 157 h 1696"/>
                <a:gd name="T38" fmla="*/ 719 w 2123"/>
                <a:gd name="T39" fmla="*/ 148 h 1696"/>
                <a:gd name="T40" fmla="*/ 779 w 2123"/>
                <a:gd name="T41" fmla="*/ 131 h 1696"/>
                <a:gd name="T42" fmla="*/ 1082 w 2123"/>
                <a:gd name="T43" fmla="*/ 0 h 1696"/>
                <a:gd name="T44" fmla="*/ 1033 w 2123"/>
                <a:gd name="T45" fmla="*/ 18 h 1696"/>
                <a:gd name="T46" fmla="*/ 960 w 2123"/>
                <a:gd name="T47" fmla="*/ 48 h 1696"/>
                <a:gd name="T48" fmla="*/ 815 w 2123"/>
                <a:gd name="T49" fmla="*/ 110 h 1696"/>
                <a:gd name="T50" fmla="*/ 640 w 2123"/>
                <a:gd name="T51" fmla="*/ 161 h 1696"/>
                <a:gd name="T52" fmla="*/ 604 w 2123"/>
                <a:gd name="T53" fmla="*/ 206 h 1696"/>
                <a:gd name="T54" fmla="*/ 287 w 2123"/>
                <a:gd name="T55" fmla="*/ 337 h 1696"/>
                <a:gd name="T56" fmla="*/ 0 w 2123"/>
                <a:gd name="T57" fmla="*/ 415 h 1696"/>
                <a:gd name="T58" fmla="*/ 0 w 2123"/>
                <a:gd name="T59" fmla="*/ 419 h 1696"/>
                <a:gd name="T60" fmla="*/ 0 w 2123"/>
                <a:gd name="T61" fmla="*/ 439 h 1696"/>
                <a:gd name="T62" fmla="*/ 284 w 2123"/>
                <a:gd name="T63" fmla="*/ 363 h 1696"/>
                <a:gd name="T64" fmla="*/ 562 w 2123"/>
                <a:gd name="T65" fmla="*/ 246 h 1696"/>
                <a:gd name="T66" fmla="*/ 479 w 2123"/>
                <a:gd name="T67" fmla="*/ 384 h 1696"/>
                <a:gd name="T68" fmla="*/ 496 w 2123"/>
                <a:gd name="T69" fmla="*/ 569 h 1696"/>
                <a:gd name="T70" fmla="*/ 440 w 2123"/>
                <a:gd name="T71" fmla="*/ 668 h 1696"/>
                <a:gd name="T72" fmla="*/ 309 w 2123"/>
                <a:gd name="T73" fmla="*/ 848 h 1696"/>
                <a:gd name="T74" fmla="*/ 303 w 2123"/>
                <a:gd name="T75" fmla="*/ 970 h 1696"/>
                <a:gd name="T76" fmla="*/ 309 w 2123"/>
                <a:gd name="T77" fmla="*/ 970 h 1696"/>
                <a:gd name="T78" fmla="*/ 327 w 2123"/>
                <a:gd name="T79" fmla="*/ 889 h 1696"/>
                <a:gd name="T80" fmla="*/ 550 w 2123"/>
                <a:gd name="T81" fmla="*/ 598 h 1696"/>
                <a:gd name="T82" fmla="*/ 550 w 2123"/>
                <a:gd name="T83" fmla="*/ 598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8" name="Freeform 6"/>
            <p:cNvSpPr>
              <a:spLocks/>
            </p:cNvSpPr>
            <p:nvPr/>
          </p:nvSpPr>
          <p:spPr bwMode="hidden">
            <a:xfrm>
              <a:off x="0" y="524"/>
              <a:ext cx="973" cy="1195"/>
            </a:xfrm>
            <a:custGeom>
              <a:avLst/>
              <a:gdLst>
                <a:gd name="T0" fmla="*/ 333 w 969"/>
                <a:gd name="T1" fmla="*/ 1216 h 1192"/>
                <a:gd name="T2" fmla="*/ 510 w 969"/>
                <a:gd name="T3" fmla="*/ 1222 h 1192"/>
                <a:gd name="T4" fmla="*/ 600 w 969"/>
                <a:gd name="T5" fmla="*/ 1180 h 1192"/>
                <a:gd name="T6" fmla="*/ 843 w 969"/>
                <a:gd name="T7" fmla="*/ 1115 h 1192"/>
                <a:gd name="T8" fmla="*/ 973 w 969"/>
                <a:gd name="T9" fmla="*/ 1085 h 1192"/>
                <a:gd name="T10" fmla="*/ 789 w 969"/>
                <a:gd name="T11" fmla="*/ 1016 h 1192"/>
                <a:gd name="T12" fmla="*/ 576 w 969"/>
                <a:gd name="T13" fmla="*/ 973 h 1192"/>
                <a:gd name="T14" fmla="*/ 207 w 969"/>
                <a:gd name="T15" fmla="*/ 991 h 1192"/>
                <a:gd name="T16" fmla="*/ 309 w 969"/>
                <a:gd name="T17" fmla="*/ 913 h 1192"/>
                <a:gd name="T18" fmla="*/ 516 w 969"/>
                <a:gd name="T19" fmla="*/ 823 h 1192"/>
                <a:gd name="T20" fmla="*/ 724 w 969"/>
                <a:gd name="T21" fmla="*/ 691 h 1192"/>
                <a:gd name="T22" fmla="*/ 730 w 969"/>
                <a:gd name="T23" fmla="*/ 691 h 1192"/>
                <a:gd name="T24" fmla="*/ 742 w 969"/>
                <a:gd name="T25" fmla="*/ 685 h 1192"/>
                <a:gd name="T26" fmla="*/ 783 w 969"/>
                <a:gd name="T27" fmla="*/ 667 h 1192"/>
                <a:gd name="T28" fmla="*/ 807 w 969"/>
                <a:gd name="T29" fmla="*/ 661 h 1192"/>
                <a:gd name="T30" fmla="*/ 819 w 969"/>
                <a:gd name="T31" fmla="*/ 649 h 1192"/>
                <a:gd name="T32" fmla="*/ 825 w 969"/>
                <a:gd name="T33" fmla="*/ 637 h 1192"/>
                <a:gd name="T34" fmla="*/ 819 w 969"/>
                <a:gd name="T35" fmla="*/ 631 h 1192"/>
                <a:gd name="T36" fmla="*/ 813 w 969"/>
                <a:gd name="T37" fmla="*/ 619 h 1192"/>
                <a:gd name="T38" fmla="*/ 813 w 969"/>
                <a:gd name="T39" fmla="*/ 585 h 1192"/>
                <a:gd name="T40" fmla="*/ 825 w 969"/>
                <a:gd name="T41" fmla="*/ 555 h 1192"/>
                <a:gd name="T42" fmla="*/ 837 w 969"/>
                <a:gd name="T43" fmla="*/ 525 h 1192"/>
                <a:gd name="T44" fmla="*/ 857 w 969"/>
                <a:gd name="T45" fmla="*/ 495 h 1192"/>
                <a:gd name="T46" fmla="*/ 873 w 969"/>
                <a:gd name="T47" fmla="*/ 465 h 1192"/>
                <a:gd name="T48" fmla="*/ 881 w 969"/>
                <a:gd name="T49" fmla="*/ 447 h 1192"/>
                <a:gd name="T50" fmla="*/ 889 w 969"/>
                <a:gd name="T51" fmla="*/ 441 h 1192"/>
                <a:gd name="T52" fmla="*/ 889 w 969"/>
                <a:gd name="T53" fmla="*/ 357 h 1192"/>
                <a:gd name="T54" fmla="*/ 889 w 969"/>
                <a:gd name="T55" fmla="*/ 351 h 1192"/>
                <a:gd name="T56" fmla="*/ 895 w 969"/>
                <a:gd name="T57" fmla="*/ 345 h 1192"/>
                <a:gd name="T58" fmla="*/ 913 w 969"/>
                <a:gd name="T59" fmla="*/ 315 h 1192"/>
                <a:gd name="T60" fmla="*/ 925 w 969"/>
                <a:gd name="T61" fmla="*/ 279 h 1192"/>
                <a:gd name="T62" fmla="*/ 937 w 969"/>
                <a:gd name="T63" fmla="*/ 249 h 1192"/>
                <a:gd name="T64" fmla="*/ 943 w 969"/>
                <a:gd name="T65" fmla="*/ 237 h 1192"/>
                <a:gd name="T66" fmla="*/ 949 w 969"/>
                <a:gd name="T67" fmla="*/ 225 h 1192"/>
                <a:gd name="T68" fmla="*/ 967 w 969"/>
                <a:gd name="T69" fmla="*/ 173 h 1192"/>
                <a:gd name="T70" fmla="*/ 985 w 969"/>
                <a:gd name="T71" fmla="*/ 137 h 1192"/>
                <a:gd name="T72" fmla="*/ 991 w 969"/>
                <a:gd name="T73" fmla="*/ 125 h 1192"/>
                <a:gd name="T74" fmla="*/ 991 w 969"/>
                <a:gd name="T75" fmla="*/ 119 h 1192"/>
                <a:gd name="T76" fmla="*/ 1009 w 969"/>
                <a:gd name="T77" fmla="*/ 0 h 1192"/>
                <a:gd name="T78" fmla="*/ 985 w 969"/>
                <a:gd name="T79" fmla="*/ 47 h 1192"/>
                <a:gd name="T80" fmla="*/ 813 w 969"/>
                <a:gd name="T81" fmla="*/ 113 h 1192"/>
                <a:gd name="T82" fmla="*/ 736 w 969"/>
                <a:gd name="T83" fmla="*/ 161 h 1192"/>
                <a:gd name="T84" fmla="*/ 480 w 969"/>
                <a:gd name="T85" fmla="*/ 243 h 1192"/>
                <a:gd name="T86" fmla="*/ 291 w 969"/>
                <a:gd name="T87" fmla="*/ 297 h 1192"/>
                <a:gd name="T88" fmla="*/ 183 w 969"/>
                <a:gd name="T89" fmla="*/ 303 h 1192"/>
                <a:gd name="T90" fmla="*/ 12 w 969"/>
                <a:gd name="T91" fmla="*/ 495 h 1192"/>
                <a:gd name="T92" fmla="*/ 0 w 969"/>
                <a:gd name="T93" fmla="*/ 519 h 1192"/>
                <a:gd name="T94" fmla="*/ 0 w 969"/>
                <a:gd name="T95" fmla="*/ 1216 h 1192"/>
                <a:gd name="T96" fmla="*/ 96 w 969"/>
                <a:gd name="T97" fmla="*/ 1210 h 1192"/>
                <a:gd name="T98" fmla="*/ 333 w 969"/>
                <a:gd name="T99" fmla="*/ 1216 h 1192"/>
                <a:gd name="T100" fmla="*/ 333 w 969"/>
                <a:gd name="T101" fmla="*/ 121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10" name="Freeform 8"/>
            <p:cNvSpPr>
              <a:spLocks/>
            </p:cNvSpPr>
            <p:nvPr/>
          </p:nvSpPr>
          <p:spPr bwMode="hidden">
            <a:xfrm>
              <a:off x="3525" y="1"/>
              <a:ext cx="2185" cy="1508"/>
            </a:xfrm>
            <a:custGeom>
              <a:avLst/>
              <a:gdLst>
                <a:gd name="T0" fmla="*/ 1074 w 2176"/>
                <a:gd name="T1" fmla="*/ 787 h 1505"/>
                <a:gd name="T2" fmla="*/ 1240 w 2176"/>
                <a:gd name="T3" fmla="*/ 1255 h 1505"/>
                <a:gd name="T4" fmla="*/ 996 w 2176"/>
                <a:gd name="T5" fmla="*/ 1213 h 1505"/>
                <a:gd name="T6" fmla="*/ 753 w 2176"/>
                <a:gd name="T7" fmla="*/ 1147 h 1505"/>
                <a:gd name="T8" fmla="*/ 462 w 2176"/>
                <a:gd name="T9" fmla="*/ 1129 h 1505"/>
                <a:gd name="T10" fmla="*/ 0 w 2176"/>
                <a:gd name="T11" fmla="*/ 1099 h 1505"/>
                <a:gd name="T12" fmla="*/ 30 w 2176"/>
                <a:gd name="T13" fmla="*/ 1135 h 1505"/>
                <a:gd name="T14" fmla="*/ 516 w 2176"/>
                <a:gd name="T15" fmla="*/ 1153 h 1505"/>
                <a:gd name="T16" fmla="*/ 807 w 2176"/>
                <a:gd name="T17" fmla="*/ 1207 h 1505"/>
                <a:gd name="T18" fmla="*/ 1180 w 2176"/>
                <a:gd name="T19" fmla="*/ 1331 h 1505"/>
                <a:gd name="T20" fmla="*/ 1115 w 2176"/>
                <a:gd name="T21" fmla="*/ 1349 h 1505"/>
                <a:gd name="T22" fmla="*/ 741 w 2176"/>
                <a:gd name="T23" fmla="*/ 1535 h 1505"/>
                <a:gd name="T24" fmla="*/ 795 w 2176"/>
                <a:gd name="T25" fmla="*/ 1511 h 1505"/>
                <a:gd name="T26" fmla="*/ 901 w 2176"/>
                <a:gd name="T27" fmla="*/ 1469 h 1505"/>
                <a:gd name="T28" fmla="*/ 1062 w 2176"/>
                <a:gd name="T29" fmla="*/ 1385 h 1505"/>
                <a:gd name="T30" fmla="*/ 1264 w 2176"/>
                <a:gd name="T31" fmla="*/ 1325 h 1505"/>
                <a:gd name="T32" fmla="*/ 1317 w 2176"/>
                <a:gd name="T33" fmla="*/ 1243 h 1505"/>
                <a:gd name="T34" fmla="*/ 1702 w 2176"/>
                <a:gd name="T35" fmla="*/ 1063 h 1505"/>
                <a:gd name="T36" fmla="*/ 2011 w 2176"/>
                <a:gd name="T37" fmla="*/ 973 h 1505"/>
                <a:gd name="T38" fmla="*/ 2266 w 2176"/>
                <a:gd name="T39" fmla="*/ 841 h 1505"/>
                <a:gd name="T40" fmla="*/ 2041 w 2176"/>
                <a:gd name="T41" fmla="*/ 931 h 1505"/>
                <a:gd name="T42" fmla="*/ 1726 w 2176"/>
                <a:gd name="T43" fmla="*/ 1009 h 1505"/>
                <a:gd name="T44" fmla="*/ 1399 w 2176"/>
                <a:gd name="T45" fmla="*/ 1171 h 1505"/>
                <a:gd name="T46" fmla="*/ 1561 w 2176"/>
                <a:gd name="T47" fmla="*/ 925 h 1505"/>
                <a:gd name="T48" fmla="*/ 1690 w 2176"/>
                <a:gd name="T49" fmla="*/ 555 h 1505"/>
                <a:gd name="T50" fmla="*/ 1810 w 2176"/>
                <a:gd name="T51" fmla="*/ 382 h 1505"/>
                <a:gd name="T52" fmla="*/ 2059 w 2176"/>
                <a:gd name="T53" fmla="*/ 60 h 1505"/>
                <a:gd name="T54" fmla="*/ 2086 w 2176"/>
                <a:gd name="T55" fmla="*/ 0 h 1505"/>
                <a:gd name="T56" fmla="*/ 2053 w 2176"/>
                <a:gd name="T57" fmla="*/ 0 h 1505"/>
                <a:gd name="T58" fmla="*/ 1666 w 2176"/>
                <a:gd name="T59" fmla="*/ 490 h 1505"/>
                <a:gd name="T60" fmla="*/ 1537 w 2176"/>
                <a:gd name="T61" fmla="*/ 907 h 1505"/>
                <a:gd name="T62" fmla="*/ 1305 w 2176"/>
                <a:gd name="T63" fmla="*/ 1195 h 1505"/>
                <a:gd name="T64" fmla="*/ 1180 w 2176"/>
                <a:gd name="T65" fmla="*/ 925 h 1505"/>
                <a:gd name="T66" fmla="*/ 1050 w 2176"/>
                <a:gd name="T67" fmla="*/ 550 h 1505"/>
                <a:gd name="T68" fmla="*/ 925 w 2176"/>
                <a:gd name="T69" fmla="*/ 222 h 1505"/>
                <a:gd name="T70" fmla="*/ 819 w 2176"/>
                <a:gd name="T71" fmla="*/ 0 h 1505"/>
                <a:gd name="T72" fmla="*/ 783 w 2176"/>
                <a:gd name="T73" fmla="*/ 0 h 1505"/>
                <a:gd name="T74" fmla="*/ 943 w 2176"/>
                <a:gd name="T75" fmla="*/ 364 h 1505"/>
                <a:gd name="T76" fmla="*/ 1074 w 2176"/>
                <a:gd name="T77" fmla="*/ 787 h 1505"/>
                <a:gd name="T78" fmla="*/ 1074 w 2176"/>
                <a:gd name="T79" fmla="*/ 78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1" name="Freeform 9"/>
            <p:cNvSpPr>
              <a:spLocks/>
            </p:cNvSpPr>
            <p:nvPr/>
          </p:nvSpPr>
          <p:spPr bwMode="hidden">
            <a:xfrm>
              <a:off x="0" y="649"/>
              <a:ext cx="816" cy="806"/>
            </a:xfrm>
            <a:custGeom>
              <a:avLst/>
              <a:gdLst>
                <a:gd name="T0" fmla="*/ 171 w 813"/>
                <a:gd name="T1" fmla="*/ 574 h 804"/>
                <a:gd name="T2" fmla="*/ 339 w 813"/>
                <a:gd name="T3" fmla="*/ 448 h 804"/>
                <a:gd name="T4" fmla="*/ 666 w 813"/>
                <a:gd name="T5" fmla="*/ 226 h 804"/>
                <a:gd name="T6" fmla="*/ 843 w 813"/>
                <a:gd name="T7" fmla="*/ 0 h 804"/>
                <a:gd name="T8" fmla="*/ 705 w 813"/>
                <a:gd name="T9" fmla="*/ 150 h 804"/>
                <a:gd name="T10" fmla="*/ 154 w 813"/>
                <a:gd name="T11" fmla="*/ 514 h 804"/>
                <a:gd name="T12" fmla="*/ 0 w 813"/>
                <a:gd name="T13" fmla="*/ 752 h 804"/>
                <a:gd name="T14" fmla="*/ 0 w 813"/>
                <a:gd name="T15" fmla="*/ 824 h 804"/>
                <a:gd name="T16" fmla="*/ 171 w 813"/>
                <a:gd name="T17" fmla="*/ 574 h 804"/>
                <a:gd name="T18" fmla="*/ 171 w 813"/>
                <a:gd name="T19" fmla="*/ 57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2" name="Freeform 10"/>
            <p:cNvSpPr>
              <a:spLocks/>
            </p:cNvSpPr>
            <p:nvPr/>
          </p:nvSpPr>
          <p:spPr bwMode="hidden">
            <a:xfrm>
              <a:off x="0" y="1545"/>
              <a:ext cx="762" cy="107"/>
            </a:xfrm>
            <a:custGeom>
              <a:avLst/>
              <a:gdLst>
                <a:gd name="T0" fmla="*/ 480 w 759"/>
                <a:gd name="T1" fmla="*/ 66 h 107"/>
                <a:gd name="T2" fmla="*/ 789 w 759"/>
                <a:gd name="T3" fmla="*/ 0 h 107"/>
                <a:gd name="T4" fmla="*/ 516 w 759"/>
                <a:gd name="T5" fmla="*/ 36 h 107"/>
                <a:gd name="T6" fmla="*/ 148 w 759"/>
                <a:gd name="T7" fmla="*/ 48 h 107"/>
                <a:gd name="T8" fmla="*/ 0 w 759"/>
                <a:gd name="T9" fmla="*/ 78 h 107"/>
                <a:gd name="T10" fmla="*/ 0 w 759"/>
                <a:gd name="T11" fmla="*/ 107 h 107"/>
                <a:gd name="T12" fmla="*/ 96 w 759"/>
                <a:gd name="T13" fmla="*/ 89 h 107"/>
                <a:gd name="T14" fmla="*/ 480 w 759"/>
                <a:gd name="T15" fmla="*/ 66 h 107"/>
                <a:gd name="T16" fmla="*/ 48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3" name="Freeform 11"/>
            <p:cNvSpPr>
              <a:spLocks/>
            </p:cNvSpPr>
            <p:nvPr/>
          </p:nvSpPr>
          <p:spPr bwMode="hidden">
            <a:xfrm>
              <a:off x="2314" y="3431"/>
              <a:ext cx="3182" cy="745"/>
            </a:xfrm>
            <a:custGeom>
              <a:avLst/>
              <a:gdLst>
                <a:gd name="T0" fmla="*/ 1447 w 3169"/>
                <a:gd name="T1" fmla="*/ 249 h 743"/>
                <a:gd name="T2" fmla="*/ 1804 w 3169"/>
                <a:gd name="T3" fmla="*/ 243 h 743"/>
                <a:gd name="T4" fmla="*/ 2177 w 3169"/>
                <a:gd name="T5" fmla="*/ 261 h 743"/>
                <a:gd name="T6" fmla="*/ 2609 w 3169"/>
                <a:gd name="T7" fmla="*/ 243 h 743"/>
                <a:gd name="T8" fmla="*/ 3299 w 3169"/>
                <a:gd name="T9" fmla="*/ 214 h 743"/>
                <a:gd name="T10" fmla="*/ 3245 w 3169"/>
                <a:gd name="T11" fmla="*/ 196 h 743"/>
                <a:gd name="T12" fmla="*/ 2522 w 3169"/>
                <a:gd name="T13" fmla="*/ 231 h 743"/>
                <a:gd name="T14" fmla="*/ 2084 w 3169"/>
                <a:gd name="T15" fmla="*/ 231 h 743"/>
                <a:gd name="T16" fmla="*/ 1519 w 3169"/>
                <a:gd name="T17" fmla="*/ 196 h 743"/>
                <a:gd name="T18" fmla="*/ 1606 w 3169"/>
                <a:gd name="T19" fmla="*/ 168 h 743"/>
                <a:gd name="T20" fmla="*/ 2124 w 3169"/>
                <a:gd name="T21" fmla="*/ 0 h 743"/>
                <a:gd name="T22" fmla="*/ 2041 w 3169"/>
                <a:gd name="T23" fmla="*/ 24 h 743"/>
                <a:gd name="T24" fmla="*/ 1916 w 3169"/>
                <a:gd name="T25" fmla="*/ 66 h 743"/>
                <a:gd name="T26" fmla="*/ 1672 w 3169"/>
                <a:gd name="T27" fmla="*/ 138 h 743"/>
                <a:gd name="T28" fmla="*/ 1398 w 3169"/>
                <a:gd name="T29" fmla="*/ 208 h 743"/>
                <a:gd name="T30" fmla="*/ 1318 w 3169"/>
                <a:gd name="T31" fmla="*/ 261 h 743"/>
                <a:gd name="T32" fmla="*/ 795 w 3169"/>
                <a:gd name="T33" fmla="*/ 423 h 743"/>
                <a:gd name="T34" fmla="*/ 345 w 3169"/>
                <a:gd name="T35" fmla="*/ 513 h 743"/>
                <a:gd name="T36" fmla="*/ 0 w 3169"/>
                <a:gd name="T37" fmla="*/ 637 h 743"/>
                <a:gd name="T38" fmla="*/ 309 w 3169"/>
                <a:gd name="T39" fmla="*/ 549 h 743"/>
                <a:gd name="T40" fmla="*/ 765 w 3169"/>
                <a:gd name="T41" fmla="*/ 459 h 743"/>
                <a:gd name="T42" fmla="*/ 1228 w 3169"/>
                <a:gd name="T43" fmla="*/ 321 h 743"/>
                <a:gd name="T44" fmla="*/ 1021 w 3169"/>
                <a:gd name="T45" fmla="*/ 501 h 743"/>
                <a:gd name="T46" fmla="*/ 907 w 3169"/>
                <a:gd name="T47" fmla="*/ 763 h 743"/>
                <a:gd name="T48" fmla="*/ 901 w 3169"/>
                <a:gd name="T49" fmla="*/ 763 h 743"/>
                <a:gd name="T50" fmla="*/ 973 w 3169"/>
                <a:gd name="T51" fmla="*/ 763 h 743"/>
                <a:gd name="T52" fmla="*/ 1062 w 3169"/>
                <a:gd name="T53" fmla="*/ 507 h 743"/>
                <a:gd name="T54" fmla="*/ 1348 w 3169"/>
                <a:gd name="T55" fmla="*/ 291 h 743"/>
                <a:gd name="T56" fmla="*/ 1592 w 3169"/>
                <a:gd name="T57" fmla="*/ 459 h 743"/>
                <a:gd name="T58" fmla="*/ 1841 w 3169"/>
                <a:gd name="T59" fmla="*/ 697 h 743"/>
                <a:gd name="T60" fmla="*/ 1934 w 3169"/>
                <a:gd name="T61" fmla="*/ 763 h 743"/>
                <a:gd name="T62" fmla="*/ 1999 w 3169"/>
                <a:gd name="T63" fmla="*/ 763 h 743"/>
                <a:gd name="T64" fmla="*/ 1762 w 3169"/>
                <a:gd name="T65" fmla="*/ 537 h 743"/>
                <a:gd name="T66" fmla="*/ 1447 w 3169"/>
                <a:gd name="T67" fmla="*/ 249 h 743"/>
                <a:gd name="T68" fmla="*/ 1447 w 3169"/>
                <a:gd name="T69" fmla="*/ 24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a:solidFill>
                  <a:srgbClr val="FFFFFF"/>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a:solidFill>
                  <a:srgbClr val="FFFFFF"/>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a:solidFill>
                  <a:srgbClr val="FFFFFF"/>
                </a:solidFill>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solidFill>
                  <a:srgbClr val="FFFFFF"/>
                </a:solidFill>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solidFill>
                  <a:srgbClr val="FFFFFF"/>
                </a:solidFill>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a:solidFill>
                  <a:srgbClr val="FFFFFF"/>
                </a:solidFill>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a:solidFill>
                  <a:srgbClr val="FFFFFF"/>
                </a:solidFill>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solidFill>
                  <a:srgbClr val="FFFFFF"/>
                </a:solidFill>
              </a:endParaRPr>
            </a:p>
          </p:txBody>
        </p:sp>
        <p:sp>
          <p:nvSpPr>
            <p:cNvPr id="22" name="Freeform 20"/>
            <p:cNvSpPr>
              <a:spLocks/>
            </p:cNvSpPr>
            <p:nvPr/>
          </p:nvSpPr>
          <p:spPr bwMode="hidden">
            <a:xfrm>
              <a:off x="3160" y="1860"/>
              <a:ext cx="2162" cy="1934"/>
            </a:xfrm>
            <a:custGeom>
              <a:avLst/>
              <a:gdLst>
                <a:gd name="T0" fmla="*/ 1922 w 2153"/>
                <a:gd name="T1" fmla="*/ 871 h 1930"/>
                <a:gd name="T2" fmla="*/ 2017 w 2153"/>
                <a:gd name="T3" fmla="*/ 1039 h 1930"/>
                <a:gd name="T4" fmla="*/ 2141 w 2153"/>
                <a:gd name="T5" fmla="*/ 1188 h 1930"/>
                <a:gd name="T6" fmla="*/ 2207 w 2153"/>
                <a:gd name="T7" fmla="*/ 1276 h 1930"/>
                <a:gd name="T8" fmla="*/ 2243 w 2153"/>
                <a:gd name="T9" fmla="*/ 1324 h 1930"/>
                <a:gd name="T10" fmla="*/ 1969 w 2153"/>
                <a:gd name="T11" fmla="*/ 997 h 1930"/>
                <a:gd name="T12" fmla="*/ 1940 w 2153"/>
                <a:gd name="T13" fmla="*/ 949 h 1930"/>
                <a:gd name="T14" fmla="*/ 1860 w 2153"/>
                <a:gd name="T15" fmla="*/ 1270 h 1930"/>
                <a:gd name="T16" fmla="*/ 1846 w 2153"/>
                <a:gd name="T17" fmla="*/ 1516 h 1930"/>
                <a:gd name="T18" fmla="*/ 1898 w 2153"/>
                <a:gd name="T19" fmla="*/ 1946 h 1930"/>
                <a:gd name="T20" fmla="*/ 1867 w 2153"/>
                <a:gd name="T21" fmla="*/ 1970 h 1930"/>
                <a:gd name="T22" fmla="*/ 1819 w 2153"/>
                <a:gd name="T23" fmla="*/ 1564 h 1930"/>
                <a:gd name="T24" fmla="*/ 1798 w 2153"/>
                <a:gd name="T25" fmla="*/ 1318 h 1930"/>
                <a:gd name="T26" fmla="*/ 1839 w 2153"/>
                <a:gd name="T27" fmla="*/ 1105 h 1930"/>
                <a:gd name="T28" fmla="*/ 1846 w 2153"/>
                <a:gd name="T29" fmla="*/ 895 h 1930"/>
                <a:gd name="T30" fmla="*/ 1318 w 2153"/>
                <a:gd name="T31" fmla="*/ 1027 h 1930"/>
                <a:gd name="T32" fmla="*/ 860 w 2153"/>
                <a:gd name="T33" fmla="*/ 1152 h 1930"/>
                <a:gd name="T34" fmla="*/ 333 w 2153"/>
                <a:gd name="T35" fmla="*/ 1342 h 1930"/>
                <a:gd name="T36" fmla="*/ 18 w 2153"/>
                <a:gd name="T37" fmla="*/ 1450 h 1930"/>
                <a:gd name="T38" fmla="*/ 321 w 2153"/>
                <a:gd name="T39" fmla="*/ 1312 h 1930"/>
                <a:gd name="T40" fmla="*/ 712 w 2153"/>
                <a:gd name="T41" fmla="*/ 1164 h 1930"/>
                <a:gd name="T42" fmla="*/ 1062 w 2153"/>
                <a:gd name="T43" fmla="*/ 1057 h 1930"/>
                <a:gd name="T44" fmla="*/ 1471 w 2153"/>
                <a:gd name="T45" fmla="*/ 949 h 1930"/>
                <a:gd name="T46" fmla="*/ 1762 w 2153"/>
                <a:gd name="T47" fmla="*/ 835 h 1930"/>
                <a:gd name="T48" fmla="*/ 1393 w 2153"/>
                <a:gd name="T49" fmla="*/ 633 h 1930"/>
                <a:gd name="T50" fmla="*/ 901 w 2153"/>
                <a:gd name="T51" fmla="*/ 525 h 1930"/>
                <a:gd name="T52" fmla="*/ 237 w 2153"/>
                <a:gd name="T53" fmla="*/ 161 h 1930"/>
                <a:gd name="T54" fmla="*/ 0 w 2153"/>
                <a:gd name="T55" fmla="*/ 83 h 1930"/>
                <a:gd name="T56" fmla="*/ 339 w 2153"/>
                <a:gd name="T57" fmla="*/ 179 h 1930"/>
                <a:gd name="T58" fmla="*/ 742 w 2153"/>
                <a:gd name="T59" fmla="*/ 393 h 1930"/>
                <a:gd name="T60" fmla="*/ 973 w 2153"/>
                <a:gd name="T61" fmla="*/ 501 h 1930"/>
                <a:gd name="T62" fmla="*/ 1411 w 2153"/>
                <a:gd name="T63" fmla="*/ 603 h 1930"/>
                <a:gd name="T64" fmla="*/ 1720 w 2153"/>
                <a:gd name="T65" fmla="*/ 763 h 1930"/>
                <a:gd name="T66" fmla="*/ 1483 w 2153"/>
                <a:gd name="T67" fmla="*/ 471 h 1930"/>
                <a:gd name="T68" fmla="*/ 1340 w 2153"/>
                <a:gd name="T69" fmla="*/ 191 h 1930"/>
                <a:gd name="T70" fmla="*/ 1204 w 2153"/>
                <a:gd name="T71" fmla="*/ 0 h 1930"/>
                <a:gd name="T72" fmla="*/ 1399 w 2153"/>
                <a:gd name="T73" fmla="*/ 215 h 1930"/>
                <a:gd name="T74" fmla="*/ 1549 w 2153"/>
                <a:gd name="T75" fmla="*/ 495 h 1930"/>
                <a:gd name="T76" fmla="*/ 1819 w 2153"/>
                <a:gd name="T77" fmla="*/ 823 h 1930"/>
                <a:gd name="T78" fmla="*/ 1922 w 2153"/>
                <a:gd name="T79" fmla="*/ 871 h 1930"/>
                <a:gd name="T80" fmla="*/ 1922 w 2153"/>
                <a:gd name="T81" fmla="*/ 87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grpSp>
      <p:sp>
        <p:nvSpPr>
          <p:cNvPr id="29717"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ru-RU" noProof="0" smtClean="0"/>
              <a:t>Образец заголовка</a:t>
            </a:r>
          </a:p>
        </p:txBody>
      </p:sp>
      <p:sp>
        <p:nvSpPr>
          <p:cNvPr id="2971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23" name="Rectangle 23"/>
          <p:cNvSpPr>
            <a:spLocks noGrp="1" noChangeArrowheads="1"/>
          </p:cNvSpPr>
          <p:nvPr>
            <p:ph type="dt" sz="quarter" idx="10"/>
          </p:nvPr>
        </p:nvSpPr>
        <p:spPr/>
        <p:txBody>
          <a:bodyPr/>
          <a:lstStyle>
            <a:lvl1pPr>
              <a:defRPr/>
            </a:lvl1pPr>
          </a:lstStyle>
          <a:p>
            <a:pPr>
              <a:defRPr/>
            </a:pPr>
            <a:endParaRPr lang="ru-RU">
              <a:solidFill>
                <a:srgbClr val="FFFFFF"/>
              </a:solidFill>
            </a:endParaRPr>
          </a:p>
        </p:txBody>
      </p:sp>
      <p:sp>
        <p:nvSpPr>
          <p:cNvPr id="24"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pPr>
              <a:defRPr/>
            </a:pPr>
            <a:fld id="{0995EB49-CD19-48CC-8701-CE3AAAD88F4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10351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p:txBody>
          <a:bodyPr/>
          <a:lstStyle>
            <a:lvl1pPr>
              <a:defRPr/>
            </a:lvl1pPr>
          </a:lstStyle>
          <a:p>
            <a:pPr>
              <a:defRPr/>
            </a:pPr>
            <a:fld id="{7C8C3CF8-A7D5-4C56-84D5-FCD660D09F90}"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7863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p:txBody>
          <a:bodyPr/>
          <a:lstStyle>
            <a:lvl1pPr>
              <a:defRPr/>
            </a:lvl1pPr>
          </a:lstStyle>
          <a:p>
            <a:pPr>
              <a:defRPr/>
            </a:pPr>
            <a:endParaRPr lang="ru-RU"/>
          </a:p>
        </p:txBody>
      </p:sp>
      <p:sp>
        <p:nvSpPr>
          <p:cNvPr id="5" name="Rectangle 24"/>
          <p:cNvSpPr>
            <a:spLocks noGrp="1" noChangeArrowheads="1"/>
          </p:cNvSpPr>
          <p:nvPr>
            <p:ph type="ftr" sz="quarter" idx="11"/>
          </p:nvPr>
        </p:nvSpPr>
        <p:spPr/>
        <p:txBody>
          <a:bodyPr/>
          <a:lstStyle>
            <a:lvl1pPr>
              <a:defRPr/>
            </a:lvl1pPr>
          </a:lstStyle>
          <a:p>
            <a:pPr>
              <a:defRPr/>
            </a:pPr>
            <a:endParaRPr lang="ru-RU"/>
          </a:p>
        </p:txBody>
      </p:sp>
      <p:sp>
        <p:nvSpPr>
          <p:cNvPr id="6" name="Rectangle 25"/>
          <p:cNvSpPr>
            <a:spLocks noGrp="1" noChangeArrowheads="1"/>
          </p:cNvSpPr>
          <p:nvPr>
            <p:ph type="sldNum" sz="quarter" idx="12"/>
          </p:nvPr>
        </p:nvSpPr>
        <p:spPr/>
        <p:txBody>
          <a:bodyPr/>
          <a:lstStyle>
            <a:lvl1pPr>
              <a:defRPr/>
            </a:lvl1pPr>
          </a:lstStyle>
          <a:p>
            <a:pPr>
              <a:defRPr/>
            </a:pPr>
            <a:fld id="{B43DFF8A-D5D6-432A-98F4-B65B2961BF72}" type="slidenum">
              <a:rPr lang="ru-RU"/>
              <a:pPr>
                <a:defRPr/>
              </a:pPr>
              <a:t>‹#›</a:t>
            </a:fld>
            <a:endParaRPr lang="ru-RU"/>
          </a:p>
        </p:txBody>
      </p:sp>
    </p:spTree>
    <p:extLst>
      <p:ext uri="{BB962C8B-B14F-4D97-AF65-F5344CB8AC3E}">
        <p14:creationId xmlns:p14="http://schemas.microsoft.com/office/powerpoint/2010/main" val="1268376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p:txBody>
          <a:bodyPr/>
          <a:lstStyle>
            <a:lvl1pPr>
              <a:defRPr/>
            </a:lvl1pPr>
          </a:lstStyle>
          <a:p>
            <a:pPr>
              <a:defRPr/>
            </a:pPr>
            <a:fld id="{C903EDF5-DB6B-44AB-AD6F-023C1381655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74535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p:txBody>
          <a:bodyPr/>
          <a:lstStyle>
            <a:lvl1pPr>
              <a:defRPr/>
            </a:lvl1pPr>
          </a:lstStyle>
          <a:p>
            <a:pPr>
              <a:defRPr/>
            </a:pPr>
            <a:fld id="{5101314F-0CB7-414C-B4C2-EB8D4088833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34642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8"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9" name="Rectangle 25"/>
          <p:cNvSpPr>
            <a:spLocks noGrp="1" noChangeArrowheads="1"/>
          </p:cNvSpPr>
          <p:nvPr>
            <p:ph type="sldNum" sz="quarter" idx="12"/>
          </p:nvPr>
        </p:nvSpPr>
        <p:spPr/>
        <p:txBody>
          <a:bodyPr/>
          <a:lstStyle>
            <a:lvl1pPr>
              <a:defRPr/>
            </a:lvl1pPr>
          </a:lstStyle>
          <a:p>
            <a:pPr>
              <a:defRPr/>
            </a:pPr>
            <a:fld id="{E3F7B804-3DE3-4CE6-BCCC-F44501686AD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24429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sldNum" sz="quarter" idx="12"/>
          </p:nvPr>
        </p:nvSpPr>
        <p:spPr/>
        <p:txBody>
          <a:bodyPr/>
          <a:lstStyle>
            <a:lvl1pPr>
              <a:defRPr/>
            </a:lvl1pPr>
          </a:lstStyle>
          <a:p>
            <a:pPr>
              <a:defRPr/>
            </a:pPr>
            <a:fld id="{C04AAC13-5E96-47ED-B85F-ECEFEE3284C4}"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815504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3"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4" name="Rectangle 25"/>
          <p:cNvSpPr>
            <a:spLocks noGrp="1" noChangeArrowheads="1"/>
          </p:cNvSpPr>
          <p:nvPr>
            <p:ph type="sldNum" sz="quarter" idx="12"/>
          </p:nvPr>
        </p:nvSpPr>
        <p:spPr/>
        <p:txBody>
          <a:bodyPr/>
          <a:lstStyle>
            <a:lvl1pPr>
              <a:defRPr/>
            </a:lvl1pPr>
          </a:lstStyle>
          <a:p>
            <a:pPr>
              <a:defRPr/>
            </a:pPr>
            <a:fld id="{48438369-63A7-48A4-A722-CE274166EEA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60565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p:txBody>
          <a:bodyPr/>
          <a:lstStyle>
            <a:lvl1pPr>
              <a:defRPr/>
            </a:lvl1pPr>
          </a:lstStyle>
          <a:p>
            <a:pPr>
              <a:defRPr/>
            </a:pPr>
            <a:fld id="{11811BF4-A0B6-4A30-8228-731DEE6471CD}"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832660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6"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7" name="Rectangle 25"/>
          <p:cNvSpPr>
            <a:spLocks noGrp="1" noChangeArrowheads="1"/>
          </p:cNvSpPr>
          <p:nvPr>
            <p:ph type="sldNum" sz="quarter" idx="12"/>
          </p:nvPr>
        </p:nvSpPr>
        <p:spPr/>
        <p:txBody>
          <a:bodyPr/>
          <a:lstStyle>
            <a:lvl1pPr>
              <a:defRPr/>
            </a:lvl1pPr>
          </a:lstStyle>
          <a:p>
            <a:pPr>
              <a:defRPr/>
            </a:pPr>
            <a:fld id="{D8409825-CD3F-4308-AD16-4802F449FEBF}"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85963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p:txBody>
          <a:bodyPr/>
          <a:lstStyle>
            <a:lvl1pPr>
              <a:defRPr/>
            </a:lvl1pPr>
          </a:lstStyle>
          <a:p>
            <a:pPr>
              <a:defRPr/>
            </a:pPr>
            <a:fld id="{E66B887F-621C-40C2-BAEE-EAC5D554CF2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68988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p:txBody>
          <a:bodyPr/>
          <a:lstStyle>
            <a:lvl1pPr>
              <a:defRPr/>
            </a:lvl1pPr>
          </a:lstStyle>
          <a:p>
            <a:pPr>
              <a:defRPr/>
            </a:pPr>
            <a:fld id="{6B7D33B9-1E42-4CA3-A156-6C544D21672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135556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3"/>
          <p:cNvSpPr>
            <a:spLocks noGrp="1" noChangeArrowheads="1"/>
          </p:cNvSpPr>
          <p:nvPr>
            <p:ph type="dt" sz="half" idx="10"/>
          </p:nvPr>
        </p:nvSpPr>
        <p:spPr/>
        <p:txBody>
          <a:bodyPr/>
          <a:lstStyle>
            <a:lvl1pPr>
              <a:defRPr/>
            </a:lvl1pPr>
          </a:lstStyle>
          <a:p>
            <a:pPr>
              <a:defRPr/>
            </a:pPr>
            <a:endParaRPr lang="ru-RU">
              <a:solidFill>
                <a:srgbClr val="FFFFFF"/>
              </a:solidFill>
            </a:endParaRPr>
          </a:p>
        </p:txBody>
      </p:sp>
      <p:sp>
        <p:nvSpPr>
          <p:cNvPr id="4" name="Rectangle 24"/>
          <p:cNvSpPr>
            <a:spLocks noGrp="1" noChangeArrowheads="1"/>
          </p:cNvSpPr>
          <p:nvPr>
            <p:ph type="ftr" sz="quarter" idx="11"/>
          </p:nvPr>
        </p:nvSpPr>
        <p:spPr/>
        <p:txBody>
          <a:bodyPr/>
          <a:lstStyle>
            <a:lvl1pPr>
              <a:defRPr/>
            </a:lvl1pPr>
          </a:lstStyle>
          <a:p>
            <a:pPr>
              <a:defRPr/>
            </a:pPr>
            <a:endParaRPr lang="ru-RU">
              <a:solidFill>
                <a:srgbClr val="FFFFFF"/>
              </a:solidFill>
            </a:endParaRPr>
          </a:p>
        </p:txBody>
      </p:sp>
      <p:sp>
        <p:nvSpPr>
          <p:cNvPr id="5" name="Rectangle 25"/>
          <p:cNvSpPr>
            <a:spLocks noGrp="1" noChangeArrowheads="1"/>
          </p:cNvSpPr>
          <p:nvPr>
            <p:ph type="sldNum" sz="quarter" idx="12"/>
          </p:nvPr>
        </p:nvSpPr>
        <p:spPr/>
        <p:txBody>
          <a:bodyPr/>
          <a:lstStyle>
            <a:lvl1pPr>
              <a:defRPr/>
            </a:lvl1pPr>
          </a:lstStyle>
          <a:p>
            <a:pPr>
              <a:defRPr/>
            </a:pPr>
            <a:fld id="{9FAC35CD-63A8-4AE7-AF6C-5A900E330095}"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9214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vl1pPr>
          </a:lstStyle>
          <a:p>
            <a:pPr>
              <a:defRPr/>
            </a:pPr>
            <a:fld id="{25C1E94C-A63C-41B2-A08B-E71ADA6A9B00}" type="slidenum">
              <a:rPr lang="ru-RU"/>
              <a:pPr>
                <a:defRPr/>
              </a:pPr>
              <a:t>‹#›</a:t>
            </a:fld>
            <a:endParaRPr lang="ru-RU"/>
          </a:p>
        </p:txBody>
      </p:sp>
    </p:spTree>
    <p:extLst>
      <p:ext uri="{BB962C8B-B14F-4D97-AF65-F5344CB8AC3E}">
        <p14:creationId xmlns:p14="http://schemas.microsoft.com/office/powerpoint/2010/main" val="3645821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508625" cy="63341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250825" y="908050"/>
            <a:ext cx="8642350" cy="5184775"/>
          </a:xfrm>
        </p:spPr>
        <p:txBody>
          <a:bodyPr/>
          <a:lstStyle/>
          <a:p>
            <a:pPr lvl="0"/>
            <a:endParaRPr lang="ru-RU"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8EA6AC2D-E024-4E56-ACA2-C318F03598B3}"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28731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27325B9A-30F3-498F-8EDC-72D7FBA2B45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5998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dt" sz="half" idx="10"/>
          </p:nvPr>
        </p:nvSpPr>
        <p:spPr/>
        <p:txBody>
          <a:bodyPr/>
          <a:lstStyle>
            <a:lvl1pPr>
              <a:defRPr/>
            </a:lvl1pPr>
          </a:lstStyle>
          <a:p>
            <a:pPr>
              <a:defRPr/>
            </a:pPr>
            <a:endParaRPr lang="ru-RU"/>
          </a:p>
        </p:txBody>
      </p:sp>
      <p:sp>
        <p:nvSpPr>
          <p:cNvPr id="8" name="Rectangle 24"/>
          <p:cNvSpPr>
            <a:spLocks noGrp="1" noChangeArrowheads="1"/>
          </p:cNvSpPr>
          <p:nvPr>
            <p:ph type="ftr" sz="quarter" idx="11"/>
          </p:nvPr>
        </p:nvSpPr>
        <p:spPr/>
        <p:txBody>
          <a:bodyPr/>
          <a:lstStyle>
            <a:lvl1pPr>
              <a:defRPr/>
            </a:lvl1pPr>
          </a:lstStyle>
          <a:p>
            <a:pPr>
              <a:defRPr/>
            </a:pPr>
            <a:endParaRPr lang="ru-RU"/>
          </a:p>
        </p:txBody>
      </p:sp>
      <p:sp>
        <p:nvSpPr>
          <p:cNvPr id="9" name="Rectangle 25"/>
          <p:cNvSpPr>
            <a:spLocks noGrp="1" noChangeArrowheads="1"/>
          </p:cNvSpPr>
          <p:nvPr>
            <p:ph type="sldNum" sz="quarter" idx="12"/>
          </p:nvPr>
        </p:nvSpPr>
        <p:spPr/>
        <p:txBody>
          <a:bodyPr/>
          <a:lstStyle>
            <a:lvl1pPr>
              <a:defRPr/>
            </a:lvl1pPr>
          </a:lstStyle>
          <a:p>
            <a:pPr>
              <a:defRPr/>
            </a:pPr>
            <a:fld id="{EFA2BA5C-82C2-4357-AECF-6658534D6B94}" type="slidenum">
              <a:rPr lang="ru-RU"/>
              <a:pPr>
                <a:defRPr/>
              </a:pPr>
              <a:t>‹#›</a:t>
            </a:fld>
            <a:endParaRPr lang="ru-RU"/>
          </a:p>
        </p:txBody>
      </p:sp>
    </p:spTree>
    <p:extLst>
      <p:ext uri="{BB962C8B-B14F-4D97-AF65-F5344CB8AC3E}">
        <p14:creationId xmlns:p14="http://schemas.microsoft.com/office/powerpoint/2010/main" val="206294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dt" sz="half" idx="10"/>
          </p:nvPr>
        </p:nvSpPr>
        <p:spPr/>
        <p:txBody>
          <a:bodyPr/>
          <a:lstStyle>
            <a:lvl1pPr>
              <a:defRPr/>
            </a:lvl1pPr>
          </a:lstStyle>
          <a:p>
            <a:pPr>
              <a:defRPr/>
            </a:pPr>
            <a:endParaRPr lang="ru-RU"/>
          </a:p>
        </p:txBody>
      </p:sp>
      <p:sp>
        <p:nvSpPr>
          <p:cNvPr id="4" name="Rectangle 24"/>
          <p:cNvSpPr>
            <a:spLocks noGrp="1" noChangeArrowheads="1"/>
          </p:cNvSpPr>
          <p:nvPr>
            <p:ph type="ftr" sz="quarter" idx="11"/>
          </p:nvPr>
        </p:nvSpPr>
        <p:spPr/>
        <p:txBody>
          <a:bodyPr/>
          <a:lstStyle>
            <a:lvl1pPr>
              <a:defRPr/>
            </a:lvl1pPr>
          </a:lstStyle>
          <a:p>
            <a:pPr>
              <a:defRPr/>
            </a:pPr>
            <a:endParaRPr lang="ru-RU"/>
          </a:p>
        </p:txBody>
      </p:sp>
      <p:sp>
        <p:nvSpPr>
          <p:cNvPr id="5" name="Rectangle 25"/>
          <p:cNvSpPr>
            <a:spLocks noGrp="1" noChangeArrowheads="1"/>
          </p:cNvSpPr>
          <p:nvPr>
            <p:ph type="sldNum" sz="quarter" idx="12"/>
          </p:nvPr>
        </p:nvSpPr>
        <p:spPr/>
        <p:txBody>
          <a:bodyPr/>
          <a:lstStyle>
            <a:lvl1pPr>
              <a:defRPr/>
            </a:lvl1pPr>
          </a:lstStyle>
          <a:p>
            <a:pPr>
              <a:defRPr/>
            </a:pPr>
            <a:fld id="{8BE3CDCE-57C5-41AC-9274-AC777D47034A}" type="slidenum">
              <a:rPr lang="ru-RU"/>
              <a:pPr>
                <a:defRPr/>
              </a:pPr>
              <a:t>‹#›</a:t>
            </a:fld>
            <a:endParaRPr lang="ru-RU"/>
          </a:p>
        </p:txBody>
      </p:sp>
    </p:spTree>
    <p:extLst>
      <p:ext uri="{BB962C8B-B14F-4D97-AF65-F5344CB8AC3E}">
        <p14:creationId xmlns:p14="http://schemas.microsoft.com/office/powerpoint/2010/main" val="188766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defRPr/>
            </a:lvl1pPr>
          </a:lstStyle>
          <a:p>
            <a:pPr>
              <a:defRPr/>
            </a:pPr>
            <a:endParaRPr lang="ru-RU"/>
          </a:p>
        </p:txBody>
      </p:sp>
      <p:sp>
        <p:nvSpPr>
          <p:cNvPr id="3" name="Rectangle 24"/>
          <p:cNvSpPr>
            <a:spLocks noGrp="1" noChangeArrowheads="1"/>
          </p:cNvSpPr>
          <p:nvPr>
            <p:ph type="ftr" sz="quarter" idx="11"/>
          </p:nvPr>
        </p:nvSpPr>
        <p:spPr/>
        <p:txBody>
          <a:bodyPr/>
          <a:lstStyle>
            <a:lvl1pPr>
              <a:defRPr/>
            </a:lvl1pPr>
          </a:lstStyle>
          <a:p>
            <a:pPr>
              <a:defRPr/>
            </a:pPr>
            <a:endParaRPr lang="ru-RU"/>
          </a:p>
        </p:txBody>
      </p:sp>
      <p:sp>
        <p:nvSpPr>
          <p:cNvPr id="4" name="Rectangle 25"/>
          <p:cNvSpPr>
            <a:spLocks noGrp="1" noChangeArrowheads="1"/>
          </p:cNvSpPr>
          <p:nvPr>
            <p:ph type="sldNum" sz="quarter" idx="12"/>
          </p:nvPr>
        </p:nvSpPr>
        <p:spPr/>
        <p:txBody>
          <a:bodyPr/>
          <a:lstStyle>
            <a:lvl1pPr>
              <a:defRPr/>
            </a:lvl1pPr>
          </a:lstStyle>
          <a:p>
            <a:pPr>
              <a:defRPr/>
            </a:pPr>
            <a:fld id="{25A9D4A3-3759-469B-A242-3629987D1FAB}" type="slidenum">
              <a:rPr lang="ru-RU"/>
              <a:pPr>
                <a:defRPr/>
              </a:pPr>
              <a:t>‹#›</a:t>
            </a:fld>
            <a:endParaRPr lang="ru-RU"/>
          </a:p>
        </p:txBody>
      </p:sp>
    </p:spTree>
    <p:extLst>
      <p:ext uri="{BB962C8B-B14F-4D97-AF65-F5344CB8AC3E}">
        <p14:creationId xmlns:p14="http://schemas.microsoft.com/office/powerpoint/2010/main" val="25107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vl1pPr>
          </a:lstStyle>
          <a:p>
            <a:pPr>
              <a:defRPr/>
            </a:pPr>
            <a:fld id="{671F222D-7690-497F-93CF-4B7B8142C710}" type="slidenum">
              <a:rPr lang="ru-RU"/>
              <a:pPr>
                <a:defRPr/>
              </a:pPr>
              <a:t>‹#›</a:t>
            </a:fld>
            <a:endParaRPr lang="ru-RU"/>
          </a:p>
        </p:txBody>
      </p:sp>
    </p:spTree>
    <p:extLst>
      <p:ext uri="{BB962C8B-B14F-4D97-AF65-F5344CB8AC3E}">
        <p14:creationId xmlns:p14="http://schemas.microsoft.com/office/powerpoint/2010/main" val="30405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dt" sz="half" idx="10"/>
          </p:nvPr>
        </p:nvSpPr>
        <p:spPr/>
        <p:txBody>
          <a:bodyPr/>
          <a:lstStyle>
            <a:lvl1pPr>
              <a:defRPr/>
            </a:lvl1pPr>
          </a:lstStyle>
          <a:p>
            <a:pPr>
              <a:defRPr/>
            </a:pPr>
            <a:endParaRPr lang="ru-RU"/>
          </a:p>
        </p:txBody>
      </p:sp>
      <p:sp>
        <p:nvSpPr>
          <p:cNvPr id="6" name="Rectangle 24"/>
          <p:cNvSpPr>
            <a:spLocks noGrp="1" noChangeArrowheads="1"/>
          </p:cNvSpPr>
          <p:nvPr>
            <p:ph type="ftr" sz="quarter" idx="11"/>
          </p:nvPr>
        </p:nvSpPr>
        <p:spPr/>
        <p:txBody>
          <a:bodyPr/>
          <a:lstStyle>
            <a:lvl1pPr>
              <a:defRPr/>
            </a:lvl1pPr>
          </a:lstStyle>
          <a:p>
            <a:pPr>
              <a:defRPr/>
            </a:pPr>
            <a:endParaRPr lang="ru-RU"/>
          </a:p>
        </p:txBody>
      </p:sp>
      <p:sp>
        <p:nvSpPr>
          <p:cNvPr id="7" name="Rectangle 25"/>
          <p:cNvSpPr>
            <a:spLocks noGrp="1" noChangeArrowheads="1"/>
          </p:cNvSpPr>
          <p:nvPr>
            <p:ph type="sldNum" sz="quarter" idx="12"/>
          </p:nvPr>
        </p:nvSpPr>
        <p:spPr/>
        <p:txBody>
          <a:bodyPr/>
          <a:lstStyle>
            <a:lvl1pPr>
              <a:defRPr/>
            </a:lvl1pPr>
          </a:lstStyle>
          <a:p>
            <a:pPr>
              <a:defRPr/>
            </a:pPr>
            <a:fld id="{45CE5D2F-9682-41DE-8CC7-3A619BD6E8BD}" type="slidenum">
              <a:rPr lang="ru-RU"/>
              <a:pPr>
                <a:defRPr/>
              </a:pPr>
              <a:t>‹#›</a:t>
            </a:fld>
            <a:endParaRPr lang="ru-RU"/>
          </a:p>
        </p:txBody>
      </p:sp>
    </p:spTree>
    <p:extLst>
      <p:ext uri="{BB962C8B-B14F-4D97-AF65-F5344CB8AC3E}">
        <p14:creationId xmlns:p14="http://schemas.microsoft.com/office/powerpoint/2010/main" val="410598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BE20"/>
            </a:gs>
            <a:gs pos="50000">
              <a:srgbClr val="27C50D"/>
            </a:gs>
            <a:gs pos="100000">
              <a:srgbClr val="156B13"/>
            </a:gs>
          </a:gsLst>
          <a:path path="rect">
            <a:fillToRect l="100000" t="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867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p>
          </p:txBody>
        </p:sp>
        <p:sp>
          <p:nvSpPr>
            <p:cNvPr id="1033" name="Freeform 4"/>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5" name="Freeform 6"/>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7" name="Freeform 8"/>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8" name="Freeform 9"/>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9" name="Freeform 10"/>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11"/>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2868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p>
          </p:txBody>
        </p:sp>
        <p:sp>
          <p:nvSpPr>
            <p:cNvPr id="2868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p>
          </p:txBody>
        </p:sp>
        <p:sp>
          <p:nvSpPr>
            <p:cNvPr id="2868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869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p>
          </p:txBody>
        </p:sp>
        <p:sp>
          <p:nvSpPr>
            <p:cNvPr id="1049" name="Freeform 20"/>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28693"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8694"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695"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28696"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28697"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F317FFB0-CD51-4F2D-BCDE-7ACFF1CB180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07" r:id="rId13"/>
    <p:sldLayoutId id="2147483808"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Сосна МЛХ"/>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142038"/>
            <a:ext cx="91805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0" y="0"/>
            <a:ext cx="5508625" cy="633413"/>
          </a:xfrm>
          <a:prstGeom prst="rect">
            <a:avLst/>
          </a:prstGeom>
          <a:solidFill>
            <a:srgbClr val="4B7D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6" name="Rectangle 4"/>
          <p:cNvSpPr>
            <a:spLocks noGrp="1" noChangeArrowheads="1"/>
          </p:cNvSpPr>
          <p:nvPr>
            <p:ph type="body" idx="1"/>
          </p:nvPr>
        </p:nvSpPr>
        <p:spPr bwMode="auto">
          <a:xfrm>
            <a:off x="250825" y="908050"/>
            <a:ext cx="86423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8069" name="Rectangle 5"/>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4B7D1D"/>
                </a:solidFill>
                <a:latin typeface="Arial" charset="0"/>
              </a:defRPr>
            </a:lvl1pPr>
          </a:lstStyle>
          <a:p>
            <a:pPr>
              <a:defRPr/>
            </a:pPr>
            <a:fld id="{AF01752F-37C5-4C17-964C-1C5B43048686}" type="datetime1">
              <a:rPr lang="ru-RU"/>
              <a:pPr>
                <a:defRPr/>
              </a:pPr>
              <a:t>03.10.2018</a:t>
            </a:fld>
            <a:endParaRPr lang="ru-RU"/>
          </a:p>
        </p:txBody>
      </p:sp>
      <p:sp>
        <p:nvSpPr>
          <p:cNvPr id="88070" name="Rectangle 6"/>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4B7D1D"/>
                </a:solidFill>
                <a:latin typeface="Arial" charset="0"/>
              </a:defRPr>
            </a:lvl1pPr>
          </a:lstStyle>
          <a:p>
            <a:pPr>
              <a:defRPr/>
            </a:pPr>
            <a:endParaRPr lang="ru-RU"/>
          </a:p>
        </p:txBody>
      </p:sp>
      <p:sp>
        <p:nvSpPr>
          <p:cNvPr id="88071" name="Rectangle 7"/>
          <p:cNvSpPr>
            <a:spLocks noGrp="1" noChangeArrowheads="1"/>
          </p:cNvSpPr>
          <p:nvPr>
            <p:ph type="sldNum" sz="quarter" idx="4"/>
          </p:nvPr>
        </p:nvSpPr>
        <p:spPr bwMode="auto">
          <a:xfrm>
            <a:off x="7945438" y="0"/>
            <a:ext cx="1198562" cy="476250"/>
          </a:xfrm>
          <a:prstGeom prst="rect">
            <a:avLst/>
          </a:prstGeom>
          <a:solidFill>
            <a:srgbClr val="4B7D1D"/>
          </a:solidFill>
          <a:ln>
            <a:noFill/>
          </a:ln>
          <a:effectLst/>
          <a:extLst/>
        </p:spPr>
        <p:txBody>
          <a:bodyPr vert="horz" wrap="square" lIns="91440" tIns="45720" rIns="91440" bIns="45720" numCol="1" anchor="ctr" anchorCtr="0" compatLnSpc="1">
            <a:prstTxWarp prst="textNoShape">
              <a:avLst/>
            </a:prstTxWarp>
          </a:bodyPr>
          <a:lstStyle>
            <a:lvl1pPr algn="ctr">
              <a:defRPr sz="2400" b="0">
                <a:solidFill>
                  <a:srgbClr val="FFFFCC"/>
                </a:solidFill>
                <a:effectLst/>
                <a:latin typeface="Arial" charset="0"/>
              </a:defRPr>
            </a:lvl1pPr>
          </a:lstStyle>
          <a:p>
            <a:pPr>
              <a:defRPr/>
            </a:pPr>
            <a:fld id="{AEF161A3-2CEB-443C-AE0E-A96C7B04F61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hdr="0" ftr="0" dt="0"/>
  <p:txStyles>
    <p:titleStyle>
      <a:lvl1pPr algn="ctr" rtl="0" eaLnBrk="0" fontAlgn="base" hangingPunct="0">
        <a:spcBef>
          <a:spcPct val="0"/>
        </a:spcBef>
        <a:spcAft>
          <a:spcPct val="0"/>
        </a:spcAft>
        <a:defRPr sz="2400">
          <a:solidFill>
            <a:srgbClr val="FFFFCC"/>
          </a:solidFill>
          <a:latin typeface="+mj-lt"/>
          <a:ea typeface="+mj-ea"/>
          <a:cs typeface="+mj-cs"/>
        </a:defRPr>
      </a:lvl1pPr>
      <a:lvl2pPr algn="ctr" rtl="0" eaLnBrk="0" fontAlgn="base" hangingPunct="0">
        <a:spcBef>
          <a:spcPct val="0"/>
        </a:spcBef>
        <a:spcAft>
          <a:spcPct val="0"/>
        </a:spcAft>
        <a:defRPr sz="2400">
          <a:solidFill>
            <a:srgbClr val="FFFFCC"/>
          </a:solidFill>
          <a:latin typeface="Arial" charset="0"/>
        </a:defRPr>
      </a:lvl2pPr>
      <a:lvl3pPr algn="ctr" rtl="0" eaLnBrk="0" fontAlgn="base" hangingPunct="0">
        <a:spcBef>
          <a:spcPct val="0"/>
        </a:spcBef>
        <a:spcAft>
          <a:spcPct val="0"/>
        </a:spcAft>
        <a:defRPr sz="2400">
          <a:solidFill>
            <a:srgbClr val="FFFFCC"/>
          </a:solidFill>
          <a:latin typeface="Arial" charset="0"/>
        </a:defRPr>
      </a:lvl3pPr>
      <a:lvl4pPr algn="ctr" rtl="0" eaLnBrk="0" fontAlgn="base" hangingPunct="0">
        <a:spcBef>
          <a:spcPct val="0"/>
        </a:spcBef>
        <a:spcAft>
          <a:spcPct val="0"/>
        </a:spcAft>
        <a:defRPr sz="2400">
          <a:solidFill>
            <a:srgbClr val="FFFFCC"/>
          </a:solidFill>
          <a:latin typeface="Arial" charset="0"/>
        </a:defRPr>
      </a:lvl4pPr>
      <a:lvl5pPr algn="ctr" rtl="0" eaLnBrk="0" fontAlgn="base" hangingPunct="0">
        <a:spcBef>
          <a:spcPct val="0"/>
        </a:spcBef>
        <a:spcAft>
          <a:spcPct val="0"/>
        </a:spcAft>
        <a:defRPr sz="2400">
          <a:solidFill>
            <a:srgbClr val="FFFFCC"/>
          </a:solidFill>
          <a:latin typeface="Arial" charset="0"/>
        </a:defRPr>
      </a:lvl5pPr>
      <a:lvl6pPr marL="457200" algn="ctr" rtl="0" fontAlgn="base">
        <a:spcBef>
          <a:spcPct val="0"/>
        </a:spcBef>
        <a:spcAft>
          <a:spcPct val="0"/>
        </a:spcAft>
        <a:defRPr sz="2400">
          <a:solidFill>
            <a:srgbClr val="FFFFCC"/>
          </a:solidFill>
          <a:latin typeface="Arial" charset="0"/>
        </a:defRPr>
      </a:lvl6pPr>
      <a:lvl7pPr marL="914400" algn="ctr" rtl="0" fontAlgn="base">
        <a:spcBef>
          <a:spcPct val="0"/>
        </a:spcBef>
        <a:spcAft>
          <a:spcPct val="0"/>
        </a:spcAft>
        <a:defRPr sz="2400">
          <a:solidFill>
            <a:srgbClr val="FFFFCC"/>
          </a:solidFill>
          <a:latin typeface="Arial" charset="0"/>
        </a:defRPr>
      </a:lvl7pPr>
      <a:lvl8pPr marL="1371600" algn="ctr" rtl="0" fontAlgn="base">
        <a:spcBef>
          <a:spcPct val="0"/>
        </a:spcBef>
        <a:spcAft>
          <a:spcPct val="0"/>
        </a:spcAft>
        <a:defRPr sz="2400">
          <a:solidFill>
            <a:srgbClr val="FFFFCC"/>
          </a:solidFill>
          <a:latin typeface="Arial" charset="0"/>
        </a:defRPr>
      </a:lvl8pPr>
      <a:lvl9pPr marL="1828800" algn="ctr" rtl="0" fontAlgn="base">
        <a:spcBef>
          <a:spcPct val="0"/>
        </a:spcBef>
        <a:spcAft>
          <a:spcPct val="0"/>
        </a:spcAft>
        <a:defRPr sz="24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rgbClr val="4B7D1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4B7D1D"/>
          </a:solidFill>
          <a:latin typeface="+mn-lt"/>
        </a:defRPr>
      </a:lvl2pPr>
      <a:lvl3pPr marL="1143000" indent="-228600" algn="l" rtl="0" eaLnBrk="0" fontAlgn="base" hangingPunct="0">
        <a:spcBef>
          <a:spcPct val="20000"/>
        </a:spcBef>
        <a:spcAft>
          <a:spcPct val="0"/>
        </a:spcAft>
        <a:buFont typeface="Wingdings" pitchFamily="2" charset="2"/>
        <a:buChar char="ü"/>
        <a:defRPr sz="2400">
          <a:solidFill>
            <a:srgbClr val="4B7D1D"/>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4B7D1D"/>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rgbClr val="4B7D1D"/>
          </a:solidFill>
          <a:latin typeface="+mn-lt"/>
        </a:defRPr>
      </a:lvl5pPr>
      <a:lvl6pPr marL="2514600" indent="-228600" algn="l" rtl="0" fontAlgn="base">
        <a:spcBef>
          <a:spcPct val="20000"/>
        </a:spcBef>
        <a:spcAft>
          <a:spcPct val="0"/>
        </a:spcAft>
        <a:buFont typeface="Wingdings" pitchFamily="2" charset="2"/>
        <a:buChar char="Ø"/>
        <a:defRPr sz="2000">
          <a:solidFill>
            <a:srgbClr val="4B7D1D"/>
          </a:solidFill>
          <a:latin typeface="+mn-lt"/>
        </a:defRPr>
      </a:lvl6pPr>
      <a:lvl7pPr marL="2971800" indent="-228600" algn="l" rtl="0" fontAlgn="base">
        <a:spcBef>
          <a:spcPct val="20000"/>
        </a:spcBef>
        <a:spcAft>
          <a:spcPct val="0"/>
        </a:spcAft>
        <a:buFont typeface="Wingdings" pitchFamily="2" charset="2"/>
        <a:buChar char="Ø"/>
        <a:defRPr sz="2000">
          <a:solidFill>
            <a:srgbClr val="4B7D1D"/>
          </a:solidFill>
          <a:latin typeface="+mn-lt"/>
        </a:defRPr>
      </a:lvl7pPr>
      <a:lvl8pPr marL="3429000" indent="-228600" algn="l" rtl="0" fontAlgn="base">
        <a:spcBef>
          <a:spcPct val="20000"/>
        </a:spcBef>
        <a:spcAft>
          <a:spcPct val="0"/>
        </a:spcAft>
        <a:buFont typeface="Wingdings" pitchFamily="2" charset="2"/>
        <a:buChar char="Ø"/>
        <a:defRPr sz="2000">
          <a:solidFill>
            <a:srgbClr val="4B7D1D"/>
          </a:solidFill>
          <a:latin typeface="+mn-lt"/>
        </a:defRPr>
      </a:lvl8pPr>
      <a:lvl9pPr marL="3886200" indent="-228600" algn="l" rtl="0" fontAlgn="base">
        <a:spcBef>
          <a:spcPct val="20000"/>
        </a:spcBef>
        <a:spcAft>
          <a:spcPct val="0"/>
        </a:spcAft>
        <a:buFont typeface="Wingdings" pitchFamily="2" charset="2"/>
        <a:buChar char="Ø"/>
        <a:defRPr sz="2000">
          <a:solidFill>
            <a:srgbClr val="4B7D1D"/>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BE20"/>
            </a:gs>
            <a:gs pos="50000">
              <a:srgbClr val="27C50D"/>
            </a:gs>
            <a:gs pos="100000">
              <a:srgbClr val="156B13"/>
            </a:gs>
          </a:gsLst>
          <a:path path="rect">
            <a:fillToRect l="100000" t="100000"/>
          </a:path>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2867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solidFill>
                  <a:srgbClr val="FFFFFF"/>
                </a:solidFill>
              </a:endParaRPr>
            </a:p>
          </p:txBody>
        </p:sp>
        <p:sp>
          <p:nvSpPr>
            <p:cNvPr id="1033" name="Freeform 4"/>
            <p:cNvSpPr>
              <a:spLocks/>
            </p:cNvSpPr>
            <p:nvPr/>
          </p:nvSpPr>
          <p:spPr bwMode="hidden">
            <a:xfrm>
              <a:off x="0" y="2496"/>
              <a:ext cx="2112" cy="1604"/>
            </a:xfrm>
            <a:custGeom>
              <a:avLst/>
              <a:gdLst>
                <a:gd name="T0" fmla="*/ 550 w 2123"/>
                <a:gd name="T1" fmla="*/ 598 h 1696"/>
                <a:gd name="T2" fmla="*/ 514 w 2123"/>
                <a:gd name="T3" fmla="*/ 391 h 1696"/>
                <a:gd name="T4" fmla="*/ 640 w 2123"/>
                <a:gd name="T5" fmla="*/ 227 h 1696"/>
                <a:gd name="T6" fmla="*/ 877 w 2123"/>
                <a:gd name="T7" fmla="*/ 337 h 1696"/>
                <a:gd name="T8" fmla="*/ 1154 w 2123"/>
                <a:gd name="T9" fmla="*/ 497 h 1696"/>
                <a:gd name="T10" fmla="*/ 1408 w 2123"/>
                <a:gd name="T11" fmla="*/ 635 h 1696"/>
                <a:gd name="T12" fmla="*/ 1710 w 2123"/>
                <a:gd name="T13" fmla="*/ 778 h 1696"/>
                <a:gd name="T14" fmla="*/ 1788 w 2123"/>
                <a:gd name="T15" fmla="*/ 809 h 1696"/>
                <a:gd name="T16" fmla="*/ 1745 w 2123"/>
                <a:gd name="T17" fmla="*/ 775 h 1696"/>
                <a:gd name="T18" fmla="*/ 1341 w 2123"/>
                <a:gd name="T19" fmla="*/ 573 h 1696"/>
                <a:gd name="T20" fmla="*/ 1033 w 2123"/>
                <a:gd name="T21" fmla="*/ 391 h 1696"/>
                <a:gd name="T22" fmla="*/ 683 w 2123"/>
                <a:gd name="T23" fmla="*/ 188 h 1696"/>
                <a:gd name="T24" fmla="*/ 949 w 2123"/>
                <a:gd name="T25" fmla="*/ 178 h 1696"/>
                <a:gd name="T26" fmla="*/ 1221 w 2123"/>
                <a:gd name="T27" fmla="*/ 182 h 1696"/>
                <a:gd name="T28" fmla="*/ 1534 w 2123"/>
                <a:gd name="T29" fmla="*/ 154 h 1696"/>
                <a:gd name="T30" fmla="*/ 2014 w 2123"/>
                <a:gd name="T31" fmla="*/ 112 h 1696"/>
                <a:gd name="T32" fmla="*/ 1970 w 2123"/>
                <a:gd name="T33" fmla="*/ 99 h 1696"/>
                <a:gd name="T34" fmla="*/ 1463 w 2123"/>
                <a:gd name="T35" fmla="*/ 148 h 1696"/>
                <a:gd name="T36" fmla="*/ 1148 w 2123"/>
                <a:gd name="T37" fmla="*/ 157 h 1696"/>
                <a:gd name="T38" fmla="*/ 719 w 2123"/>
                <a:gd name="T39" fmla="*/ 148 h 1696"/>
                <a:gd name="T40" fmla="*/ 779 w 2123"/>
                <a:gd name="T41" fmla="*/ 131 h 1696"/>
                <a:gd name="T42" fmla="*/ 1082 w 2123"/>
                <a:gd name="T43" fmla="*/ 0 h 1696"/>
                <a:gd name="T44" fmla="*/ 1033 w 2123"/>
                <a:gd name="T45" fmla="*/ 18 h 1696"/>
                <a:gd name="T46" fmla="*/ 960 w 2123"/>
                <a:gd name="T47" fmla="*/ 48 h 1696"/>
                <a:gd name="T48" fmla="*/ 815 w 2123"/>
                <a:gd name="T49" fmla="*/ 110 h 1696"/>
                <a:gd name="T50" fmla="*/ 640 w 2123"/>
                <a:gd name="T51" fmla="*/ 161 h 1696"/>
                <a:gd name="T52" fmla="*/ 604 w 2123"/>
                <a:gd name="T53" fmla="*/ 206 h 1696"/>
                <a:gd name="T54" fmla="*/ 287 w 2123"/>
                <a:gd name="T55" fmla="*/ 337 h 1696"/>
                <a:gd name="T56" fmla="*/ 0 w 2123"/>
                <a:gd name="T57" fmla="*/ 415 h 1696"/>
                <a:gd name="T58" fmla="*/ 0 w 2123"/>
                <a:gd name="T59" fmla="*/ 419 h 1696"/>
                <a:gd name="T60" fmla="*/ 0 w 2123"/>
                <a:gd name="T61" fmla="*/ 439 h 1696"/>
                <a:gd name="T62" fmla="*/ 284 w 2123"/>
                <a:gd name="T63" fmla="*/ 363 h 1696"/>
                <a:gd name="T64" fmla="*/ 562 w 2123"/>
                <a:gd name="T65" fmla="*/ 246 h 1696"/>
                <a:gd name="T66" fmla="*/ 479 w 2123"/>
                <a:gd name="T67" fmla="*/ 384 h 1696"/>
                <a:gd name="T68" fmla="*/ 496 w 2123"/>
                <a:gd name="T69" fmla="*/ 569 h 1696"/>
                <a:gd name="T70" fmla="*/ 440 w 2123"/>
                <a:gd name="T71" fmla="*/ 668 h 1696"/>
                <a:gd name="T72" fmla="*/ 309 w 2123"/>
                <a:gd name="T73" fmla="*/ 848 h 1696"/>
                <a:gd name="T74" fmla="*/ 303 w 2123"/>
                <a:gd name="T75" fmla="*/ 970 h 1696"/>
                <a:gd name="T76" fmla="*/ 309 w 2123"/>
                <a:gd name="T77" fmla="*/ 970 h 1696"/>
                <a:gd name="T78" fmla="*/ 327 w 2123"/>
                <a:gd name="T79" fmla="*/ 889 h 1696"/>
                <a:gd name="T80" fmla="*/ 550 w 2123"/>
                <a:gd name="T81" fmla="*/ 598 h 1696"/>
                <a:gd name="T82" fmla="*/ 550 w 2123"/>
                <a:gd name="T83" fmla="*/ 598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1035" name="Freeform 6"/>
            <p:cNvSpPr>
              <a:spLocks/>
            </p:cNvSpPr>
            <p:nvPr/>
          </p:nvSpPr>
          <p:spPr bwMode="hidden">
            <a:xfrm>
              <a:off x="0" y="524"/>
              <a:ext cx="973" cy="1195"/>
            </a:xfrm>
            <a:custGeom>
              <a:avLst/>
              <a:gdLst>
                <a:gd name="T0" fmla="*/ 333 w 969"/>
                <a:gd name="T1" fmla="*/ 1216 h 1192"/>
                <a:gd name="T2" fmla="*/ 510 w 969"/>
                <a:gd name="T3" fmla="*/ 1222 h 1192"/>
                <a:gd name="T4" fmla="*/ 600 w 969"/>
                <a:gd name="T5" fmla="*/ 1180 h 1192"/>
                <a:gd name="T6" fmla="*/ 843 w 969"/>
                <a:gd name="T7" fmla="*/ 1115 h 1192"/>
                <a:gd name="T8" fmla="*/ 973 w 969"/>
                <a:gd name="T9" fmla="*/ 1085 h 1192"/>
                <a:gd name="T10" fmla="*/ 789 w 969"/>
                <a:gd name="T11" fmla="*/ 1016 h 1192"/>
                <a:gd name="T12" fmla="*/ 576 w 969"/>
                <a:gd name="T13" fmla="*/ 973 h 1192"/>
                <a:gd name="T14" fmla="*/ 207 w 969"/>
                <a:gd name="T15" fmla="*/ 991 h 1192"/>
                <a:gd name="T16" fmla="*/ 309 w 969"/>
                <a:gd name="T17" fmla="*/ 913 h 1192"/>
                <a:gd name="T18" fmla="*/ 516 w 969"/>
                <a:gd name="T19" fmla="*/ 823 h 1192"/>
                <a:gd name="T20" fmla="*/ 724 w 969"/>
                <a:gd name="T21" fmla="*/ 691 h 1192"/>
                <a:gd name="T22" fmla="*/ 730 w 969"/>
                <a:gd name="T23" fmla="*/ 691 h 1192"/>
                <a:gd name="T24" fmla="*/ 742 w 969"/>
                <a:gd name="T25" fmla="*/ 685 h 1192"/>
                <a:gd name="T26" fmla="*/ 783 w 969"/>
                <a:gd name="T27" fmla="*/ 667 h 1192"/>
                <a:gd name="T28" fmla="*/ 807 w 969"/>
                <a:gd name="T29" fmla="*/ 661 h 1192"/>
                <a:gd name="T30" fmla="*/ 819 w 969"/>
                <a:gd name="T31" fmla="*/ 649 h 1192"/>
                <a:gd name="T32" fmla="*/ 825 w 969"/>
                <a:gd name="T33" fmla="*/ 637 h 1192"/>
                <a:gd name="T34" fmla="*/ 819 w 969"/>
                <a:gd name="T35" fmla="*/ 631 h 1192"/>
                <a:gd name="T36" fmla="*/ 813 w 969"/>
                <a:gd name="T37" fmla="*/ 619 h 1192"/>
                <a:gd name="T38" fmla="*/ 813 w 969"/>
                <a:gd name="T39" fmla="*/ 585 h 1192"/>
                <a:gd name="T40" fmla="*/ 825 w 969"/>
                <a:gd name="T41" fmla="*/ 555 h 1192"/>
                <a:gd name="T42" fmla="*/ 837 w 969"/>
                <a:gd name="T43" fmla="*/ 525 h 1192"/>
                <a:gd name="T44" fmla="*/ 857 w 969"/>
                <a:gd name="T45" fmla="*/ 495 h 1192"/>
                <a:gd name="T46" fmla="*/ 873 w 969"/>
                <a:gd name="T47" fmla="*/ 465 h 1192"/>
                <a:gd name="T48" fmla="*/ 881 w 969"/>
                <a:gd name="T49" fmla="*/ 447 h 1192"/>
                <a:gd name="T50" fmla="*/ 889 w 969"/>
                <a:gd name="T51" fmla="*/ 441 h 1192"/>
                <a:gd name="T52" fmla="*/ 889 w 969"/>
                <a:gd name="T53" fmla="*/ 357 h 1192"/>
                <a:gd name="T54" fmla="*/ 889 w 969"/>
                <a:gd name="T55" fmla="*/ 351 h 1192"/>
                <a:gd name="T56" fmla="*/ 895 w 969"/>
                <a:gd name="T57" fmla="*/ 345 h 1192"/>
                <a:gd name="T58" fmla="*/ 913 w 969"/>
                <a:gd name="T59" fmla="*/ 315 h 1192"/>
                <a:gd name="T60" fmla="*/ 925 w 969"/>
                <a:gd name="T61" fmla="*/ 279 h 1192"/>
                <a:gd name="T62" fmla="*/ 937 w 969"/>
                <a:gd name="T63" fmla="*/ 249 h 1192"/>
                <a:gd name="T64" fmla="*/ 943 w 969"/>
                <a:gd name="T65" fmla="*/ 237 h 1192"/>
                <a:gd name="T66" fmla="*/ 949 w 969"/>
                <a:gd name="T67" fmla="*/ 225 h 1192"/>
                <a:gd name="T68" fmla="*/ 967 w 969"/>
                <a:gd name="T69" fmla="*/ 173 h 1192"/>
                <a:gd name="T70" fmla="*/ 985 w 969"/>
                <a:gd name="T71" fmla="*/ 137 h 1192"/>
                <a:gd name="T72" fmla="*/ 991 w 969"/>
                <a:gd name="T73" fmla="*/ 125 h 1192"/>
                <a:gd name="T74" fmla="*/ 991 w 969"/>
                <a:gd name="T75" fmla="*/ 119 h 1192"/>
                <a:gd name="T76" fmla="*/ 1009 w 969"/>
                <a:gd name="T77" fmla="*/ 0 h 1192"/>
                <a:gd name="T78" fmla="*/ 985 w 969"/>
                <a:gd name="T79" fmla="*/ 47 h 1192"/>
                <a:gd name="T80" fmla="*/ 813 w 969"/>
                <a:gd name="T81" fmla="*/ 113 h 1192"/>
                <a:gd name="T82" fmla="*/ 736 w 969"/>
                <a:gd name="T83" fmla="*/ 161 h 1192"/>
                <a:gd name="T84" fmla="*/ 480 w 969"/>
                <a:gd name="T85" fmla="*/ 243 h 1192"/>
                <a:gd name="T86" fmla="*/ 291 w 969"/>
                <a:gd name="T87" fmla="*/ 297 h 1192"/>
                <a:gd name="T88" fmla="*/ 183 w 969"/>
                <a:gd name="T89" fmla="*/ 303 h 1192"/>
                <a:gd name="T90" fmla="*/ 12 w 969"/>
                <a:gd name="T91" fmla="*/ 495 h 1192"/>
                <a:gd name="T92" fmla="*/ 0 w 969"/>
                <a:gd name="T93" fmla="*/ 519 h 1192"/>
                <a:gd name="T94" fmla="*/ 0 w 969"/>
                <a:gd name="T95" fmla="*/ 1216 h 1192"/>
                <a:gd name="T96" fmla="*/ 96 w 969"/>
                <a:gd name="T97" fmla="*/ 1210 h 1192"/>
                <a:gd name="T98" fmla="*/ 333 w 969"/>
                <a:gd name="T99" fmla="*/ 1216 h 1192"/>
                <a:gd name="T100" fmla="*/ 333 w 969"/>
                <a:gd name="T101" fmla="*/ 121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p:spPr>
          <p:txBody>
            <a:bodyPr/>
            <a:lstStyle/>
            <a:p>
              <a:pPr>
                <a:defRPr/>
              </a:pPr>
              <a:endParaRPr lang="ru-RU">
                <a:solidFill>
                  <a:srgbClr val="FFFFFF"/>
                </a:solidFill>
              </a:endParaRPr>
            </a:p>
          </p:txBody>
        </p:sp>
        <p:sp>
          <p:nvSpPr>
            <p:cNvPr id="1037" name="Freeform 8"/>
            <p:cNvSpPr>
              <a:spLocks/>
            </p:cNvSpPr>
            <p:nvPr/>
          </p:nvSpPr>
          <p:spPr bwMode="hidden">
            <a:xfrm>
              <a:off x="3525" y="1"/>
              <a:ext cx="2185" cy="1508"/>
            </a:xfrm>
            <a:custGeom>
              <a:avLst/>
              <a:gdLst>
                <a:gd name="T0" fmla="*/ 1074 w 2176"/>
                <a:gd name="T1" fmla="*/ 787 h 1505"/>
                <a:gd name="T2" fmla="*/ 1240 w 2176"/>
                <a:gd name="T3" fmla="*/ 1255 h 1505"/>
                <a:gd name="T4" fmla="*/ 996 w 2176"/>
                <a:gd name="T5" fmla="*/ 1213 h 1505"/>
                <a:gd name="T6" fmla="*/ 753 w 2176"/>
                <a:gd name="T7" fmla="*/ 1147 h 1505"/>
                <a:gd name="T8" fmla="*/ 462 w 2176"/>
                <a:gd name="T9" fmla="*/ 1129 h 1505"/>
                <a:gd name="T10" fmla="*/ 0 w 2176"/>
                <a:gd name="T11" fmla="*/ 1099 h 1505"/>
                <a:gd name="T12" fmla="*/ 30 w 2176"/>
                <a:gd name="T13" fmla="*/ 1135 h 1505"/>
                <a:gd name="T14" fmla="*/ 516 w 2176"/>
                <a:gd name="T15" fmla="*/ 1153 h 1505"/>
                <a:gd name="T16" fmla="*/ 807 w 2176"/>
                <a:gd name="T17" fmla="*/ 1207 h 1505"/>
                <a:gd name="T18" fmla="*/ 1180 w 2176"/>
                <a:gd name="T19" fmla="*/ 1331 h 1505"/>
                <a:gd name="T20" fmla="*/ 1115 w 2176"/>
                <a:gd name="T21" fmla="*/ 1349 h 1505"/>
                <a:gd name="T22" fmla="*/ 741 w 2176"/>
                <a:gd name="T23" fmla="*/ 1535 h 1505"/>
                <a:gd name="T24" fmla="*/ 795 w 2176"/>
                <a:gd name="T25" fmla="*/ 1511 h 1505"/>
                <a:gd name="T26" fmla="*/ 901 w 2176"/>
                <a:gd name="T27" fmla="*/ 1469 h 1505"/>
                <a:gd name="T28" fmla="*/ 1062 w 2176"/>
                <a:gd name="T29" fmla="*/ 1385 h 1505"/>
                <a:gd name="T30" fmla="*/ 1264 w 2176"/>
                <a:gd name="T31" fmla="*/ 1325 h 1505"/>
                <a:gd name="T32" fmla="*/ 1317 w 2176"/>
                <a:gd name="T33" fmla="*/ 1243 h 1505"/>
                <a:gd name="T34" fmla="*/ 1702 w 2176"/>
                <a:gd name="T35" fmla="*/ 1063 h 1505"/>
                <a:gd name="T36" fmla="*/ 2011 w 2176"/>
                <a:gd name="T37" fmla="*/ 973 h 1505"/>
                <a:gd name="T38" fmla="*/ 2266 w 2176"/>
                <a:gd name="T39" fmla="*/ 841 h 1505"/>
                <a:gd name="T40" fmla="*/ 2041 w 2176"/>
                <a:gd name="T41" fmla="*/ 931 h 1505"/>
                <a:gd name="T42" fmla="*/ 1726 w 2176"/>
                <a:gd name="T43" fmla="*/ 1009 h 1505"/>
                <a:gd name="T44" fmla="*/ 1399 w 2176"/>
                <a:gd name="T45" fmla="*/ 1171 h 1505"/>
                <a:gd name="T46" fmla="*/ 1561 w 2176"/>
                <a:gd name="T47" fmla="*/ 925 h 1505"/>
                <a:gd name="T48" fmla="*/ 1690 w 2176"/>
                <a:gd name="T49" fmla="*/ 555 h 1505"/>
                <a:gd name="T50" fmla="*/ 1810 w 2176"/>
                <a:gd name="T51" fmla="*/ 382 h 1505"/>
                <a:gd name="T52" fmla="*/ 2059 w 2176"/>
                <a:gd name="T53" fmla="*/ 60 h 1505"/>
                <a:gd name="T54" fmla="*/ 2086 w 2176"/>
                <a:gd name="T55" fmla="*/ 0 h 1505"/>
                <a:gd name="T56" fmla="*/ 2053 w 2176"/>
                <a:gd name="T57" fmla="*/ 0 h 1505"/>
                <a:gd name="T58" fmla="*/ 1666 w 2176"/>
                <a:gd name="T59" fmla="*/ 490 h 1505"/>
                <a:gd name="T60" fmla="*/ 1537 w 2176"/>
                <a:gd name="T61" fmla="*/ 907 h 1505"/>
                <a:gd name="T62" fmla="*/ 1305 w 2176"/>
                <a:gd name="T63" fmla="*/ 1195 h 1505"/>
                <a:gd name="T64" fmla="*/ 1180 w 2176"/>
                <a:gd name="T65" fmla="*/ 925 h 1505"/>
                <a:gd name="T66" fmla="*/ 1050 w 2176"/>
                <a:gd name="T67" fmla="*/ 550 h 1505"/>
                <a:gd name="T68" fmla="*/ 925 w 2176"/>
                <a:gd name="T69" fmla="*/ 222 h 1505"/>
                <a:gd name="T70" fmla="*/ 819 w 2176"/>
                <a:gd name="T71" fmla="*/ 0 h 1505"/>
                <a:gd name="T72" fmla="*/ 783 w 2176"/>
                <a:gd name="T73" fmla="*/ 0 h 1505"/>
                <a:gd name="T74" fmla="*/ 943 w 2176"/>
                <a:gd name="T75" fmla="*/ 364 h 1505"/>
                <a:gd name="T76" fmla="*/ 1074 w 2176"/>
                <a:gd name="T77" fmla="*/ 787 h 1505"/>
                <a:gd name="T78" fmla="*/ 1074 w 2176"/>
                <a:gd name="T79" fmla="*/ 78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038" name="Freeform 9"/>
            <p:cNvSpPr>
              <a:spLocks/>
            </p:cNvSpPr>
            <p:nvPr/>
          </p:nvSpPr>
          <p:spPr bwMode="hidden">
            <a:xfrm>
              <a:off x="0" y="649"/>
              <a:ext cx="816" cy="806"/>
            </a:xfrm>
            <a:custGeom>
              <a:avLst/>
              <a:gdLst>
                <a:gd name="T0" fmla="*/ 171 w 813"/>
                <a:gd name="T1" fmla="*/ 574 h 804"/>
                <a:gd name="T2" fmla="*/ 339 w 813"/>
                <a:gd name="T3" fmla="*/ 448 h 804"/>
                <a:gd name="T4" fmla="*/ 666 w 813"/>
                <a:gd name="T5" fmla="*/ 226 h 804"/>
                <a:gd name="T6" fmla="*/ 843 w 813"/>
                <a:gd name="T7" fmla="*/ 0 h 804"/>
                <a:gd name="T8" fmla="*/ 705 w 813"/>
                <a:gd name="T9" fmla="*/ 150 h 804"/>
                <a:gd name="T10" fmla="*/ 154 w 813"/>
                <a:gd name="T11" fmla="*/ 514 h 804"/>
                <a:gd name="T12" fmla="*/ 0 w 813"/>
                <a:gd name="T13" fmla="*/ 752 h 804"/>
                <a:gd name="T14" fmla="*/ 0 w 813"/>
                <a:gd name="T15" fmla="*/ 824 h 804"/>
                <a:gd name="T16" fmla="*/ 171 w 813"/>
                <a:gd name="T17" fmla="*/ 574 h 804"/>
                <a:gd name="T18" fmla="*/ 171 w 813"/>
                <a:gd name="T19" fmla="*/ 57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039" name="Freeform 10"/>
            <p:cNvSpPr>
              <a:spLocks/>
            </p:cNvSpPr>
            <p:nvPr/>
          </p:nvSpPr>
          <p:spPr bwMode="hidden">
            <a:xfrm>
              <a:off x="0" y="1545"/>
              <a:ext cx="762" cy="107"/>
            </a:xfrm>
            <a:custGeom>
              <a:avLst/>
              <a:gdLst>
                <a:gd name="T0" fmla="*/ 480 w 759"/>
                <a:gd name="T1" fmla="*/ 66 h 107"/>
                <a:gd name="T2" fmla="*/ 789 w 759"/>
                <a:gd name="T3" fmla="*/ 0 h 107"/>
                <a:gd name="T4" fmla="*/ 516 w 759"/>
                <a:gd name="T5" fmla="*/ 36 h 107"/>
                <a:gd name="T6" fmla="*/ 148 w 759"/>
                <a:gd name="T7" fmla="*/ 48 h 107"/>
                <a:gd name="T8" fmla="*/ 0 w 759"/>
                <a:gd name="T9" fmla="*/ 78 h 107"/>
                <a:gd name="T10" fmla="*/ 0 w 759"/>
                <a:gd name="T11" fmla="*/ 107 h 107"/>
                <a:gd name="T12" fmla="*/ 96 w 759"/>
                <a:gd name="T13" fmla="*/ 89 h 107"/>
                <a:gd name="T14" fmla="*/ 480 w 759"/>
                <a:gd name="T15" fmla="*/ 66 h 107"/>
                <a:gd name="T16" fmla="*/ 48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1040" name="Freeform 11"/>
            <p:cNvSpPr>
              <a:spLocks/>
            </p:cNvSpPr>
            <p:nvPr/>
          </p:nvSpPr>
          <p:spPr bwMode="hidden">
            <a:xfrm>
              <a:off x="2314" y="3431"/>
              <a:ext cx="3182" cy="745"/>
            </a:xfrm>
            <a:custGeom>
              <a:avLst/>
              <a:gdLst>
                <a:gd name="T0" fmla="*/ 1447 w 3169"/>
                <a:gd name="T1" fmla="*/ 249 h 743"/>
                <a:gd name="T2" fmla="*/ 1804 w 3169"/>
                <a:gd name="T3" fmla="*/ 243 h 743"/>
                <a:gd name="T4" fmla="*/ 2177 w 3169"/>
                <a:gd name="T5" fmla="*/ 261 h 743"/>
                <a:gd name="T6" fmla="*/ 2609 w 3169"/>
                <a:gd name="T7" fmla="*/ 243 h 743"/>
                <a:gd name="T8" fmla="*/ 3299 w 3169"/>
                <a:gd name="T9" fmla="*/ 214 h 743"/>
                <a:gd name="T10" fmla="*/ 3245 w 3169"/>
                <a:gd name="T11" fmla="*/ 196 h 743"/>
                <a:gd name="T12" fmla="*/ 2522 w 3169"/>
                <a:gd name="T13" fmla="*/ 231 h 743"/>
                <a:gd name="T14" fmla="*/ 2084 w 3169"/>
                <a:gd name="T15" fmla="*/ 231 h 743"/>
                <a:gd name="T16" fmla="*/ 1519 w 3169"/>
                <a:gd name="T17" fmla="*/ 196 h 743"/>
                <a:gd name="T18" fmla="*/ 1606 w 3169"/>
                <a:gd name="T19" fmla="*/ 168 h 743"/>
                <a:gd name="T20" fmla="*/ 2124 w 3169"/>
                <a:gd name="T21" fmla="*/ 0 h 743"/>
                <a:gd name="T22" fmla="*/ 2041 w 3169"/>
                <a:gd name="T23" fmla="*/ 24 h 743"/>
                <a:gd name="T24" fmla="*/ 1916 w 3169"/>
                <a:gd name="T25" fmla="*/ 66 h 743"/>
                <a:gd name="T26" fmla="*/ 1672 w 3169"/>
                <a:gd name="T27" fmla="*/ 138 h 743"/>
                <a:gd name="T28" fmla="*/ 1398 w 3169"/>
                <a:gd name="T29" fmla="*/ 208 h 743"/>
                <a:gd name="T30" fmla="*/ 1318 w 3169"/>
                <a:gd name="T31" fmla="*/ 261 h 743"/>
                <a:gd name="T32" fmla="*/ 795 w 3169"/>
                <a:gd name="T33" fmla="*/ 423 h 743"/>
                <a:gd name="T34" fmla="*/ 345 w 3169"/>
                <a:gd name="T35" fmla="*/ 513 h 743"/>
                <a:gd name="T36" fmla="*/ 0 w 3169"/>
                <a:gd name="T37" fmla="*/ 637 h 743"/>
                <a:gd name="T38" fmla="*/ 309 w 3169"/>
                <a:gd name="T39" fmla="*/ 549 h 743"/>
                <a:gd name="T40" fmla="*/ 765 w 3169"/>
                <a:gd name="T41" fmla="*/ 459 h 743"/>
                <a:gd name="T42" fmla="*/ 1228 w 3169"/>
                <a:gd name="T43" fmla="*/ 321 h 743"/>
                <a:gd name="T44" fmla="*/ 1021 w 3169"/>
                <a:gd name="T45" fmla="*/ 501 h 743"/>
                <a:gd name="T46" fmla="*/ 907 w 3169"/>
                <a:gd name="T47" fmla="*/ 763 h 743"/>
                <a:gd name="T48" fmla="*/ 901 w 3169"/>
                <a:gd name="T49" fmla="*/ 763 h 743"/>
                <a:gd name="T50" fmla="*/ 973 w 3169"/>
                <a:gd name="T51" fmla="*/ 763 h 743"/>
                <a:gd name="T52" fmla="*/ 1062 w 3169"/>
                <a:gd name="T53" fmla="*/ 507 h 743"/>
                <a:gd name="T54" fmla="*/ 1348 w 3169"/>
                <a:gd name="T55" fmla="*/ 291 h 743"/>
                <a:gd name="T56" fmla="*/ 1592 w 3169"/>
                <a:gd name="T57" fmla="*/ 459 h 743"/>
                <a:gd name="T58" fmla="*/ 1841 w 3169"/>
                <a:gd name="T59" fmla="*/ 697 h 743"/>
                <a:gd name="T60" fmla="*/ 1934 w 3169"/>
                <a:gd name="T61" fmla="*/ 763 h 743"/>
                <a:gd name="T62" fmla="*/ 1999 w 3169"/>
                <a:gd name="T63" fmla="*/ 763 h 743"/>
                <a:gd name="T64" fmla="*/ 1762 w 3169"/>
                <a:gd name="T65" fmla="*/ 537 h 743"/>
                <a:gd name="T66" fmla="*/ 1447 w 3169"/>
                <a:gd name="T67" fmla="*/ 249 h 743"/>
                <a:gd name="T68" fmla="*/ 1447 w 3169"/>
                <a:gd name="T69" fmla="*/ 24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p:spPr>
          <p:txBody>
            <a:bodyPr/>
            <a:lstStyle/>
            <a:p>
              <a:pPr>
                <a:defRPr/>
              </a:pPr>
              <a:endParaRPr lang="ru-RU">
                <a:solidFill>
                  <a:srgbClr val="FFFFFF"/>
                </a:solidFill>
              </a:endParaRPr>
            </a:p>
          </p:txBody>
        </p:sp>
        <p:sp>
          <p:nvSpPr>
            <p:cNvPr id="1041" name="Rectangle 12"/>
            <p:cNvSpPr>
              <a:spLocks noChangeArrowheads="1"/>
            </p:cNvSpPr>
            <p:nvPr/>
          </p:nvSpPr>
          <p:spPr bwMode="hidden">
            <a:xfrm>
              <a:off x="192" y="127"/>
              <a:ext cx="1" cy="1"/>
            </a:xfrm>
            <a:prstGeom prst="rect">
              <a:avLst/>
            </a:prstGeom>
            <a:solidFill>
              <a:srgbClr val="9A1E8D"/>
            </a:solidFill>
            <a:ln>
              <a:noFill/>
            </a:ln>
            <a:extLst/>
          </p:spPr>
          <p:txBody>
            <a:bodyPr/>
            <a:lstStyle/>
            <a:p>
              <a:pPr>
                <a:defRPr/>
              </a:pPr>
              <a:endParaRPr lang="ru-RU">
                <a:solidFill>
                  <a:srgbClr val="FFFFFF"/>
                </a:solidFill>
              </a:endParaRPr>
            </a:p>
          </p:txBody>
        </p:sp>
        <p:sp>
          <p:nvSpPr>
            <p:cNvPr id="1042" name="Rectangle 13"/>
            <p:cNvSpPr>
              <a:spLocks noChangeArrowheads="1"/>
            </p:cNvSpPr>
            <p:nvPr/>
          </p:nvSpPr>
          <p:spPr bwMode="hidden">
            <a:xfrm>
              <a:off x="204" y="131"/>
              <a:ext cx="1" cy="1"/>
            </a:xfrm>
            <a:prstGeom prst="rect">
              <a:avLst/>
            </a:prstGeom>
            <a:solidFill>
              <a:srgbClr val="9A1E8D"/>
            </a:solidFill>
            <a:ln>
              <a:noFill/>
            </a:ln>
            <a:extLst/>
          </p:spPr>
          <p:txBody>
            <a:bodyPr/>
            <a:lstStyle/>
            <a:p>
              <a:pPr>
                <a:defRPr/>
              </a:pPr>
              <a:endParaRPr lang="ru-RU">
                <a:solidFill>
                  <a:srgbClr val="FFFFFF"/>
                </a:solidFill>
              </a:endParaRPr>
            </a:p>
          </p:txBody>
        </p:sp>
        <p:sp>
          <p:nvSpPr>
            <p:cNvPr id="2868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solidFill>
                  <a:srgbClr val="FFFFFF"/>
                </a:solidFill>
              </a:endParaRPr>
            </a:p>
          </p:txBody>
        </p:sp>
        <p:sp>
          <p:nvSpPr>
            <p:cNvPr id="2868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ru-RU">
                <a:solidFill>
                  <a:srgbClr val="FFFFFF"/>
                </a:solidFill>
              </a:endParaRPr>
            </a:p>
          </p:txBody>
        </p:sp>
        <p:sp>
          <p:nvSpPr>
            <p:cNvPr id="2868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ru-RU">
                <a:solidFill>
                  <a:srgbClr val="FFFFFF"/>
                </a:solidFill>
              </a:endParaRPr>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p:spPr>
          <p:txBody>
            <a:bodyPr/>
            <a:lstStyle/>
            <a:p>
              <a:pPr>
                <a:defRPr/>
              </a:pPr>
              <a:endParaRPr lang="ru-RU">
                <a:solidFill>
                  <a:srgbClr val="FFFFFF"/>
                </a:solidFill>
              </a:endParaRPr>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sp>
          <p:nvSpPr>
            <p:cNvPr id="2869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ru-RU">
                <a:solidFill>
                  <a:srgbClr val="FFFFFF"/>
                </a:solidFill>
              </a:endParaRPr>
            </a:p>
          </p:txBody>
        </p:sp>
        <p:sp>
          <p:nvSpPr>
            <p:cNvPr id="1049" name="Freeform 20"/>
            <p:cNvSpPr>
              <a:spLocks/>
            </p:cNvSpPr>
            <p:nvPr/>
          </p:nvSpPr>
          <p:spPr bwMode="hidden">
            <a:xfrm>
              <a:off x="3160" y="1860"/>
              <a:ext cx="2162" cy="1934"/>
            </a:xfrm>
            <a:custGeom>
              <a:avLst/>
              <a:gdLst>
                <a:gd name="T0" fmla="*/ 1922 w 2153"/>
                <a:gd name="T1" fmla="*/ 871 h 1930"/>
                <a:gd name="T2" fmla="*/ 2017 w 2153"/>
                <a:gd name="T3" fmla="*/ 1039 h 1930"/>
                <a:gd name="T4" fmla="*/ 2141 w 2153"/>
                <a:gd name="T5" fmla="*/ 1188 h 1930"/>
                <a:gd name="T6" fmla="*/ 2207 w 2153"/>
                <a:gd name="T7" fmla="*/ 1276 h 1930"/>
                <a:gd name="T8" fmla="*/ 2243 w 2153"/>
                <a:gd name="T9" fmla="*/ 1324 h 1930"/>
                <a:gd name="T10" fmla="*/ 1969 w 2153"/>
                <a:gd name="T11" fmla="*/ 997 h 1930"/>
                <a:gd name="T12" fmla="*/ 1940 w 2153"/>
                <a:gd name="T13" fmla="*/ 949 h 1930"/>
                <a:gd name="T14" fmla="*/ 1860 w 2153"/>
                <a:gd name="T15" fmla="*/ 1270 h 1930"/>
                <a:gd name="T16" fmla="*/ 1846 w 2153"/>
                <a:gd name="T17" fmla="*/ 1516 h 1930"/>
                <a:gd name="T18" fmla="*/ 1898 w 2153"/>
                <a:gd name="T19" fmla="*/ 1946 h 1930"/>
                <a:gd name="T20" fmla="*/ 1867 w 2153"/>
                <a:gd name="T21" fmla="*/ 1970 h 1930"/>
                <a:gd name="T22" fmla="*/ 1819 w 2153"/>
                <a:gd name="T23" fmla="*/ 1564 h 1930"/>
                <a:gd name="T24" fmla="*/ 1798 w 2153"/>
                <a:gd name="T25" fmla="*/ 1318 h 1930"/>
                <a:gd name="T26" fmla="*/ 1839 w 2153"/>
                <a:gd name="T27" fmla="*/ 1105 h 1930"/>
                <a:gd name="T28" fmla="*/ 1846 w 2153"/>
                <a:gd name="T29" fmla="*/ 895 h 1930"/>
                <a:gd name="T30" fmla="*/ 1318 w 2153"/>
                <a:gd name="T31" fmla="*/ 1027 h 1930"/>
                <a:gd name="T32" fmla="*/ 860 w 2153"/>
                <a:gd name="T33" fmla="*/ 1152 h 1930"/>
                <a:gd name="T34" fmla="*/ 333 w 2153"/>
                <a:gd name="T35" fmla="*/ 1342 h 1930"/>
                <a:gd name="T36" fmla="*/ 18 w 2153"/>
                <a:gd name="T37" fmla="*/ 1450 h 1930"/>
                <a:gd name="T38" fmla="*/ 321 w 2153"/>
                <a:gd name="T39" fmla="*/ 1312 h 1930"/>
                <a:gd name="T40" fmla="*/ 712 w 2153"/>
                <a:gd name="T41" fmla="*/ 1164 h 1930"/>
                <a:gd name="T42" fmla="*/ 1062 w 2153"/>
                <a:gd name="T43" fmla="*/ 1057 h 1930"/>
                <a:gd name="T44" fmla="*/ 1471 w 2153"/>
                <a:gd name="T45" fmla="*/ 949 h 1930"/>
                <a:gd name="T46" fmla="*/ 1762 w 2153"/>
                <a:gd name="T47" fmla="*/ 835 h 1930"/>
                <a:gd name="T48" fmla="*/ 1393 w 2153"/>
                <a:gd name="T49" fmla="*/ 633 h 1930"/>
                <a:gd name="T50" fmla="*/ 901 w 2153"/>
                <a:gd name="T51" fmla="*/ 525 h 1930"/>
                <a:gd name="T52" fmla="*/ 237 w 2153"/>
                <a:gd name="T53" fmla="*/ 161 h 1930"/>
                <a:gd name="T54" fmla="*/ 0 w 2153"/>
                <a:gd name="T55" fmla="*/ 83 h 1930"/>
                <a:gd name="T56" fmla="*/ 339 w 2153"/>
                <a:gd name="T57" fmla="*/ 179 h 1930"/>
                <a:gd name="T58" fmla="*/ 742 w 2153"/>
                <a:gd name="T59" fmla="*/ 393 h 1930"/>
                <a:gd name="T60" fmla="*/ 973 w 2153"/>
                <a:gd name="T61" fmla="*/ 501 h 1930"/>
                <a:gd name="T62" fmla="*/ 1411 w 2153"/>
                <a:gd name="T63" fmla="*/ 603 h 1930"/>
                <a:gd name="T64" fmla="*/ 1720 w 2153"/>
                <a:gd name="T65" fmla="*/ 763 h 1930"/>
                <a:gd name="T66" fmla="*/ 1483 w 2153"/>
                <a:gd name="T67" fmla="*/ 471 h 1930"/>
                <a:gd name="T68" fmla="*/ 1340 w 2153"/>
                <a:gd name="T69" fmla="*/ 191 h 1930"/>
                <a:gd name="T70" fmla="*/ 1204 w 2153"/>
                <a:gd name="T71" fmla="*/ 0 h 1930"/>
                <a:gd name="T72" fmla="*/ 1399 w 2153"/>
                <a:gd name="T73" fmla="*/ 215 h 1930"/>
                <a:gd name="T74" fmla="*/ 1549 w 2153"/>
                <a:gd name="T75" fmla="*/ 495 h 1930"/>
                <a:gd name="T76" fmla="*/ 1819 w 2153"/>
                <a:gd name="T77" fmla="*/ 823 h 1930"/>
                <a:gd name="T78" fmla="*/ 1922 w 2153"/>
                <a:gd name="T79" fmla="*/ 871 h 1930"/>
                <a:gd name="T80" fmla="*/ 1922 w 2153"/>
                <a:gd name="T81" fmla="*/ 87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p:spPr>
          <p:txBody>
            <a:bodyPr/>
            <a:lstStyle/>
            <a:p>
              <a:pPr>
                <a:defRPr/>
              </a:pPr>
              <a:endParaRPr lang="ru-RU">
                <a:solidFill>
                  <a:srgbClr val="FFFFFF"/>
                </a:solidFill>
              </a:endParaRPr>
            </a:p>
          </p:txBody>
        </p:sp>
      </p:grpSp>
      <p:sp>
        <p:nvSpPr>
          <p:cNvPr id="28693"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8694"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695"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solidFill>
                <a:srgbClr val="FFFFFF"/>
              </a:solidFill>
            </a:endParaRPr>
          </a:p>
        </p:txBody>
      </p:sp>
      <p:sp>
        <p:nvSpPr>
          <p:cNvPr id="28696"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solidFill>
                <a:srgbClr val="FFFFFF"/>
              </a:solidFill>
            </a:endParaRPr>
          </a:p>
        </p:txBody>
      </p:sp>
      <p:sp>
        <p:nvSpPr>
          <p:cNvPr id="28697"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B6ABD7CE-741D-42CA-95BE-1BFC59E64D0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1913974"/>
      </p:ext>
    </p:extLst>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2.xml"/><Relationship Id="rId1" Type="http://schemas.openxmlformats.org/officeDocument/2006/relationships/slideLayout" Target="../slideLayouts/slideLayout16.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srcRect/>
          <a:stretch>
            <a:fillRect/>
          </a:stretch>
        </p:blipFill>
        <p:spPr bwMode="auto">
          <a:xfrm>
            <a:off x="0" y="1628801"/>
            <a:ext cx="9143999" cy="5229200"/>
          </a:xfrm>
          <a:prstGeom prst="rect">
            <a:avLst/>
          </a:prstGeom>
          <a:ln>
            <a:noFill/>
          </a:ln>
          <a:effectLst>
            <a:softEdge rad="112500"/>
          </a:effectLst>
        </p:spPr>
      </p:pic>
      <p:sp>
        <p:nvSpPr>
          <p:cNvPr id="2050" name="Rectangle 2"/>
          <p:cNvSpPr>
            <a:spLocks noGrp="1" noChangeArrowheads="1"/>
          </p:cNvSpPr>
          <p:nvPr>
            <p:ph type="ctrTitle"/>
          </p:nvPr>
        </p:nvSpPr>
        <p:spPr>
          <a:xfrm>
            <a:off x="611188" y="3213100"/>
            <a:ext cx="8532812" cy="1871663"/>
          </a:xfrm>
        </p:spPr>
        <p:txBody>
          <a:bodyPr/>
          <a:lstStyle/>
          <a:p>
            <a:pPr eaLnBrk="1" hangingPunct="1">
              <a:spcBef>
                <a:spcPct val="20000"/>
              </a:spcBef>
              <a:defRPr/>
            </a:pPr>
            <a:r>
              <a:rPr lang="ru-RU" sz="2800" dirty="0" smtClean="0">
                <a:solidFill>
                  <a:srgbClr val="00B050"/>
                </a:solidFill>
              </a:rPr>
              <a:t>Леса и лесное хозяйство </a:t>
            </a:r>
            <a:br>
              <a:rPr lang="ru-RU" sz="2800" dirty="0" smtClean="0">
                <a:solidFill>
                  <a:srgbClr val="00B050"/>
                </a:solidFill>
              </a:rPr>
            </a:br>
            <a:r>
              <a:rPr lang="ru-RU" sz="2800" dirty="0" smtClean="0">
                <a:solidFill>
                  <a:srgbClr val="00B050"/>
                </a:solidFill>
              </a:rPr>
              <a:t>ГЛХУ «Краснопольский лесхоз»</a:t>
            </a:r>
            <a:r>
              <a:rPr lang="en-US" sz="2800" dirty="0" smtClean="0">
                <a:solidFill>
                  <a:srgbClr val="00B050"/>
                </a:solidFill>
              </a:rPr>
              <a:t/>
            </a:r>
            <a:br>
              <a:rPr lang="en-US" sz="2800" dirty="0" smtClean="0">
                <a:solidFill>
                  <a:srgbClr val="00B050"/>
                </a:solidFill>
              </a:rPr>
            </a:br>
            <a:r>
              <a:rPr lang="en-US" sz="2400" dirty="0" smtId="4294967295">
                <a:solidFill>
                  <a:srgbClr val="FFC000"/>
                </a:solidFill>
                <a:effectLst/>
                <a:highlight>
                  <a:srgbClr val="000000">
                    <a:alpha val="0"/>
                  </a:srgbClr>
                </a:highlight>
              </a:rPr>
              <a:t>Forests and forestry</a:t>
            </a:r>
            <a:br>
              <a:rPr lang="en-US" sz="2400" dirty="0" smtId="4294967295">
                <a:solidFill>
                  <a:srgbClr val="FFC000"/>
                </a:solidFill>
                <a:effectLst/>
                <a:highlight>
                  <a:srgbClr val="000000">
                    <a:alpha val="0"/>
                  </a:srgbClr>
                </a:highlight>
              </a:rPr>
            </a:br>
            <a:r>
              <a:rPr lang="en-US" sz="2400" dirty="0" smtId="4294967295">
                <a:solidFill>
                  <a:srgbClr val="FFC000"/>
                </a:solidFill>
                <a:effectLst/>
                <a:highlight>
                  <a:srgbClr val="000000">
                    <a:alpha val="0"/>
                  </a:srgbClr>
                </a:highlight>
              </a:rPr>
              <a:t> State Forestry Institution "</a:t>
            </a:r>
            <a:r>
              <a:rPr lang="en-US" sz="2400" dirty="0" err="1" smtId="4294967295">
                <a:solidFill>
                  <a:srgbClr val="FFC000"/>
                </a:solidFill>
                <a:effectLst/>
                <a:highlight>
                  <a:srgbClr val="000000">
                    <a:alpha val="0"/>
                  </a:srgbClr>
                </a:highlight>
              </a:rPr>
              <a:t>Krasnopolie</a:t>
            </a:r>
            <a:r>
              <a:rPr lang="en-US" sz="2400" dirty="0" smtId="4294967295">
                <a:solidFill>
                  <a:srgbClr val="FFC000"/>
                </a:solidFill>
                <a:effectLst/>
                <a:highlight>
                  <a:srgbClr val="000000">
                    <a:alpha val="0"/>
                  </a:srgbClr>
                </a:highlight>
              </a:rPr>
              <a:t> Forestry"</a:t>
            </a:r>
            <a:br>
              <a:rPr lang="en-US" sz="2400" dirty="0" smtId="4294967295">
                <a:solidFill>
                  <a:srgbClr val="FFC000"/>
                </a:solidFill>
                <a:effectLst/>
                <a:highlight>
                  <a:srgbClr val="000000">
                    <a:alpha val="0"/>
                  </a:srgbClr>
                </a:highlight>
              </a:rPr>
            </a:br>
            <a:r>
              <a:rPr lang="ru-RU" sz="2400" dirty="0" smtClean="0">
                <a:solidFill>
                  <a:srgbClr val="FFC000"/>
                </a:solidFill>
              </a:rPr>
              <a:t/>
            </a:r>
            <a:br>
              <a:rPr lang="ru-RU" sz="2400" dirty="0" smtClean="0">
                <a:solidFill>
                  <a:srgbClr val="FFC000"/>
                </a:solidFill>
              </a:rPr>
            </a:br>
            <a:r>
              <a:rPr lang="en-US" sz="2400" dirty="0" smtClean="0">
                <a:solidFill>
                  <a:srgbClr val="FFC000"/>
                </a:solidFill>
              </a:rPr>
              <a:t/>
            </a:r>
            <a:br>
              <a:rPr lang="en-US" sz="2400" dirty="0" smtClean="0">
                <a:solidFill>
                  <a:srgbClr val="FFC000"/>
                </a:solidFill>
              </a:rPr>
            </a:br>
            <a:endParaRPr lang="ru-RU" sz="2400" dirty="0" smtClean="0">
              <a:solidFill>
                <a:srgbClr val="FFC000"/>
              </a:solidFill>
            </a:endParaRPr>
          </a:p>
        </p:txBody>
      </p:sp>
      <p:sp>
        <p:nvSpPr>
          <p:cNvPr id="69637" name="TextBox 5"/>
          <p:cNvSpPr txBox="1">
            <a:spLocks noChangeArrowheads="1"/>
          </p:cNvSpPr>
          <p:nvPr/>
        </p:nvSpPr>
        <p:spPr bwMode="auto">
          <a:xfrm>
            <a:off x="1857374" y="116632"/>
            <a:ext cx="72866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ru-RU" sz="2000" b="1" dirty="0"/>
              <a:t>Министерство лесного хозяйства Республики Беларусь</a:t>
            </a:r>
            <a:endParaRPr lang="en-US" sz="2000" b="1" dirty="0"/>
          </a:p>
          <a:p>
            <a:pPr eaLnBrk="1" hangingPunct="1"/>
            <a:r>
              <a:rPr lang="en-US" sz="2000" b="1" dirty="0">
                <a:solidFill>
                  <a:srgbClr val="FFC000"/>
                </a:solidFill>
              </a:rPr>
              <a:t>The Ministry of the Forestry of the Republic of </a:t>
            </a:r>
            <a:r>
              <a:rPr lang="en-US" sz="2000" b="1" dirty="0" smtClean="0">
                <a:solidFill>
                  <a:srgbClr val="FFC000"/>
                </a:solidFill>
              </a:rPr>
              <a:t>Belarus</a:t>
            </a:r>
            <a:endParaRPr lang="ru-RU" sz="2000" b="1" dirty="0" smtClean="0">
              <a:solidFill>
                <a:srgbClr val="FFC000"/>
              </a:solidFill>
            </a:endParaRPr>
          </a:p>
          <a:p>
            <a:pPr eaLnBrk="1" hangingPunct="1"/>
            <a:r>
              <a:rPr lang="ru-RU" sz="2000" b="1" dirty="0" smtClean="0"/>
              <a:t>Могилевское ГПЛХО </a:t>
            </a:r>
            <a:endParaRPr lang="en-US" sz="2000" b="1" dirty="0" smtClean="0"/>
          </a:p>
          <a:p>
            <a:pPr eaLnBrk="1" hangingPunct="1"/>
            <a:r>
              <a:rPr lang="en-US" sz="2000" b="1" dirty="0" smtId="4294967295">
                <a:solidFill>
                  <a:srgbClr val="FFC000"/>
                </a:solidFill>
                <a:highlight>
                  <a:srgbClr val="000000">
                    <a:alpha val="0"/>
                  </a:srgbClr>
                </a:highlight>
                <a:latin typeface="Times New Roman"/>
              </a:rPr>
              <a:t>Mogilev State Production Forestry Association</a:t>
            </a:r>
            <a:endParaRPr lang="ru-RU" sz="2000" b="1" dirty="0" smtClean="0">
              <a:solidFill>
                <a:srgbClr val="FFC000"/>
              </a:solidFill>
            </a:endParaRPr>
          </a:p>
          <a:p>
            <a:pPr eaLnBrk="1" hangingPunct="1"/>
            <a:r>
              <a:rPr lang="ru-RU" sz="2000" b="1" dirty="0" smtClean="0"/>
              <a:t>ГЛХУ «Краснопольский лесхоз»</a:t>
            </a:r>
            <a:endParaRPr lang="en-US" sz="2000" b="1" dirty="0" smtClean="0"/>
          </a:p>
          <a:p>
            <a:pPr eaLnBrk="1" hangingPunct="1"/>
            <a:r>
              <a:rPr lang="en-US" sz="2000" b="1" dirty="0" smtId="4294967295">
                <a:solidFill>
                  <a:srgbClr val="FFC000"/>
                </a:solidFill>
                <a:highlight>
                  <a:srgbClr val="000000">
                    <a:alpha val="0"/>
                  </a:srgbClr>
                </a:highlight>
                <a:latin typeface="Times New Roman"/>
              </a:rPr>
              <a:t>State Forestry Institution "</a:t>
            </a:r>
            <a:r>
              <a:rPr lang="en-US" sz="2000" b="1" dirty="0" err="1" smtId="4294967295">
                <a:solidFill>
                  <a:srgbClr val="FFC000"/>
                </a:solidFill>
                <a:highlight>
                  <a:srgbClr val="000000">
                    <a:alpha val="0"/>
                  </a:srgbClr>
                </a:highlight>
                <a:latin typeface="Times New Roman"/>
              </a:rPr>
              <a:t>Krasnopolie</a:t>
            </a:r>
            <a:r>
              <a:rPr lang="en-US" sz="2000" b="1" dirty="0" smtId="4294967295">
                <a:solidFill>
                  <a:srgbClr val="FFC000"/>
                </a:solidFill>
                <a:highlight>
                  <a:srgbClr val="000000">
                    <a:alpha val="0"/>
                  </a:srgbClr>
                </a:highlight>
                <a:latin typeface="Times New Roman"/>
              </a:rPr>
              <a:t> Forestry"</a:t>
            </a:r>
          </a:p>
          <a:p>
            <a:pPr eaLnBrk="1" hangingPunct="1"/>
            <a:endParaRPr lang="ru-RU" sz="2000" b="1" dirty="0">
              <a:solidFill>
                <a:srgbClr val="FFC000"/>
              </a:solidFill>
            </a:endParaRPr>
          </a:p>
        </p:txBody>
      </p:sp>
      <p:pic>
        <p:nvPicPr>
          <p:cNvPr id="3077" name="Picture 5">
            <a:hlinkClick r:id="" action="ppaction://hlinkshowjump?jump=lastslide" highlightClick="1"/>
          </p:cNvPr>
          <p:cNvPicPr>
            <a:picLocks noChangeAspect="1" noChangeArrowheads="1"/>
          </p:cNvPicPr>
          <p:nvPr/>
        </p:nvPicPr>
        <p:blipFill>
          <a:blip r:embed="rId3"/>
          <a:srcRect/>
          <a:stretch>
            <a:fillRect/>
          </a:stretch>
        </p:blipFill>
        <p:spPr bwMode="auto">
          <a:xfrm>
            <a:off x="0" y="0"/>
            <a:ext cx="1724025" cy="1743075"/>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ChangeArrowheads="1"/>
          </p:cNvSpPr>
          <p:nvPr/>
        </p:nvSpPr>
        <p:spPr bwMode="auto">
          <a:xfrm>
            <a:off x="0" y="200025"/>
            <a:ext cx="9144000" cy="954088"/>
          </a:xfrm>
          <a:prstGeom prst="rect">
            <a:avLst/>
          </a:prstGeom>
          <a:noFill/>
          <a:ln w="9525">
            <a:noFill/>
            <a:miter lim="800000"/>
            <a:headEnd/>
            <a:tailEnd/>
          </a:ln>
        </p:spPr>
        <p:txBody>
          <a:bodyPr anchor="ctr">
            <a:spAutoFit/>
          </a:bodyPr>
          <a:lstStyle/>
          <a:p>
            <a:pPr indent="571500" algn="ctr" eaLnBrk="1" hangingPunct="1">
              <a:defRPr/>
            </a:pPr>
            <a:r>
              <a:rPr lang="ru-RU" sz="2800" b="1" dirty="0">
                <a:effectLst>
                  <a:outerShdw blurRad="38100" dist="38100" dir="2700000" algn="tl">
                    <a:srgbClr val="000000"/>
                  </a:outerShdw>
                </a:effectLst>
                <a:latin typeface="+mj-lt"/>
                <a:ea typeface="+mj-ea"/>
                <a:cs typeface="+mj-cs"/>
              </a:rPr>
              <a:t>Возрастная структура лесов</a:t>
            </a:r>
          </a:p>
          <a:p>
            <a:pPr indent="571500" algn="ctr" eaLnBrk="1" hangingPunct="1">
              <a:defRPr/>
            </a:pPr>
            <a:r>
              <a:rPr lang="en-US" sz="2800" b="1" dirty="0">
                <a:solidFill>
                  <a:srgbClr val="FFC000"/>
                </a:solidFill>
                <a:effectLst>
                  <a:outerShdw blurRad="38100" dist="38100" dir="2700000" algn="tl">
                    <a:srgbClr val="000000"/>
                  </a:outerShdw>
                </a:effectLst>
                <a:latin typeface="+mj-lt"/>
                <a:ea typeface="+mj-ea"/>
                <a:cs typeface="+mj-cs"/>
              </a:rPr>
              <a:t>The forests age structure</a:t>
            </a:r>
          </a:p>
        </p:txBody>
      </p:sp>
      <p:sp>
        <p:nvSpPr>
          <p:cNvPr id="9229" name="Rectangle 13"/>
          <p:cNvSpPr>
            <a:spLocks noChangeArrowheads="1"/>
          </p:cNvSpPr>
          <p:nvPr/>
        </p:nvSpPr>
        <p:spPr bwMode="auto">
          <a:xfrm>
            <a:off x="353491" y="1149172"/>
            <a:ext cx="8286750" cy="5370701"/>
          </a:xfrm>
          <a:prstGeom prst="rect">
            <a:avLst/>
          </a:prstGeom>
          <a:noFill/>
          <a:ln>
            <a:noFill/>
          </a:ln>
          <a:effectLst/>
          <a:extLst/>
        </p:spPr>
        <p:txBody>
          <a:bodyPr anchor="ctr">
            <a:spAutoFit/>
          </a:bodyPr>
          <a:lstStyle/>
          <a:p>
            <a:pPr eaLnBrk="1" hangingPunct="1">
              <a:defRPr/>
            </a:pPr>
            <a:r>
              <a:rPr lang="ru-RU" sz="1500" b="1" dirty="0" smtClean="0">
                <a:effectLst>
                  <a:outerShdw blurRad="38100" dist="38100" dir="2700000" algn="tl">
                    <a:srgbClr val="000000"/>
                  </a:outerShdw>
                </a:effectLst>
                <a:latin typeface="Arial" charset="0"/>
              </a:rPr>
              <a:t>В лесхозе  одновременно с увеличением общей площади лесного фонда наблюдается и устойчивый рост площадей приспевающих, спелых и перестойных насаждений</a:t>
            </a:r>
            <a:endParaRPr lang="en-US" sz="1500" b="1" dirty="0" smtClean="0">
              <a:effectLst>
                <a:outerShdw blurRad="38100" dist="38100" dir="2700000" algn="tl">
                  <a:srgbClr val="000000"/>
                </a:outerShdw>
              </a:effectLst>
              <a:latin typeface="Arial" charset="0"/>
            </a:endParaRPr>
          </a:p>
          <a:p>
            <a:pPr eaLnBrk="1" hangingPunct="1">
              <a:defRPr/>
            </a:pPr>
            <a:endParaRPr lang="en-US" sz="1500" b="1" dirty="0" smtClean="0">
              <a:effectLst>
                <a:outerShdw blurRad="38100" dist="38100" dir="2700000" algn="tl">
                  <a:srgbClr val="000000"/>
                </a:outerShdw>
              </a:effectLst>
              <a:latin typeface="Arial" charset="0"/>
            </a:endParaRPr>
          </a:p>
          <a:p>
            <a:pPr>
              <a:defRPr/>
            </a:pPr>
            <a:r>
              <a:rPr lang="en-US" sz="1500" b="1" dirty="0" smtId="4294967295">
                <a:solidFill>
                  <a:srgbClr val="FFC000"/>
                </a:solidFill>
                <a:highlight>
                  <a:srgbClr val="000000">
                    <a:alpha val="0"/>
                  </a:srgbClr>
                </a:highlight>
                <a:latin typeface="Arial"/>
              </a:rPr>
              <a:t>In the forestry simultaneously with an increase in the total area of forestry there is a sustainable growth of the areas with maturing, exploitable and old-growth timber stand.</a:t>
            </a:r>
          </a:p>
          <a:p>
            <a:pPr eaLnBrk="1" hangingPunct="1">
              <a:defRPr/>
            </a:pPr>
            <a:endParaRPr lang="ru-RU" sz="1500" b="1" dirty="0" smtClean="0">
              <a:solidFill>
                <a:srgbClr val="FFC000"/>
              </a:solidFill>
              <a:effectLst>
                <a:outerShdw blurRad="38100" dist="38100" dir="2700000" algn="tl">
                  <a:srgbClr val="000000"/>
                </a:outerShdw>
              </a:effectLst>
              <a:latin typeface="Arial" charset="0"/>
            </a:endParaRPr>
          </a:p>
          <a:p>
            <a:pPr eaLnBrk="1" hangingPunct="1">
              <a:defRPr/>
            </a:pPr>
            <a:endParaRPr lang="ru-RU" sz="1500" b="1" dirty="0">
              <a:effectLst>
                <a:outerShdw blurRad="38100" dist="38100" dir="2700000" algn="tl">
                  <a:srgbClr val="000000"/>
                </a:outerShdw>
              </a:effectLst>
              <a:latin typeface="Arial" charset="0"/>
            </a:endParaRPr>
          </a:p>
          <a:p>
            <a:r>
              <a:rPr lang="en-US" sz="1600" b="1" u="sng" dirty="0" err="1"/>
              <a:t>Возрастная</a:t>
            </a:r>
            <a:r>
              <a:rPr lang="en-US" sz="1600" b="1" u="sng" dirty="0"/>
              <a:t> </a:t>
            </a:r>
            <a:r>
              <a:rPr lang="en-US" sz="1600" b="1" u="sng" dirty="0" err="1"/>
              <a:t>структура</a:t>
            </a:r>
            <a:r>
              <a:rPr lang="en-US" sz="1600" b="1" u="sng" dirty="0"/>
              <a:t> </a:t>
            </a:r>
            <a:r>
              <a:rPr lang="en-US" sz="1600" b="1" u="sng" dirty="0" err="1"/>
              <a:t>лесов</a:t>
            </a:r>
            <a:endParaRPr lang="ru-RU" sz="1600" b="1" dirty="0"/>
          </a:p>
          <a:p>
            <a:pPr lvl="0"/>
            <a:r>
              <a:rPr lang="ru-RU" sz="1600" b="1" dirty="0"/>
              <a:t>молодняки - 15244 га;</a:t>
            </a:r>
          </a:p>
          <a:p>
            <a:pPr lvl="0"/>
            <a:r>
              <a:rPr lang="ru-RU" sz="1600" b="1" dirty="0"/>
              <a:t>средневозрастные - </a:t>
            </a:r>
            <a:r>
              <a:rPr lang="en-US" sz="1600" b="1" dirty="0"/>
              <a:t>287</a:t>
            </a:r>
            <a:r>
              <a:rPr lang="ru-RU" sz="1600" b="1" dirty="0"/>
              <a:t>07 га;</a:t>
            </a:r>
          </a:p>
          <a:p>
            <a:pPr lvl="0"/>
            <a:r>
              <a:rPr lang="ru-RU" sz="1600" b="1" dirty="0"/>
              <a:t>приспевающие - </a:t>
            </a:r>
            <a:r>
              <a:rPr lang="en-US" sz="1600" b="1" dirty="0"/>
              <a:t>16</a:t>
            </a:r>
            <a:r>
              <a:rPr lang="ru-RU" sz="1600" b="1" dirty="0"/>
              <a:t>226 га;</a:t>
            </a:r>
          </a:p>
          <a:p>
            <a:pPr lvl="0"/>
            <a:r>
              <a:rPr lang="ru-RU" sz="1600" b="1" dirty="0"/>
              <a:t>спелые и перестойные - </a:t>
            </a:r>
            <a:r>
              <a:rPr lang="en-US" sz="1600" b="1" dirty="0"/>
              <a:t>1</a:t>
            </a:r>
            <a:r>
              <a:rPr lang="ru-RU" sz="1600" b="1" dirty="0"/>
              <a:t>1280 га</a:t>
            </a:r>
            <a:r>
              <a:rPr lang="ru-RU" sz="1600" b="1" dirty="0" smtClean="0"/>
              <a:t>.</a:t>
            </a:r>
            <a:endParaRPr lang="en-US" sz="1600" b="1" dirty="0" smtClean="0"/>
          </a:p>
          <a:p>
            <a:pPr lvl="0"/>
            <a:endParaRPr lang="en-US" sz="1600" b="1" dirty="0" smtClean="0"/>
          </a:p>
          <a:p>
            <a:r>
              <a:rPr lang="en-US" sz="1600" b="1" u="sng" dirty="0" smtId="4294967295">
                <a:solidFill>
                  <a:srgbClr val="FFC000"/>
                </a:solidFill>
                <a:highlight>
                  <a:srgbClr val="000000">
                    <a:alpha val="0"/>
                  </a:srgbClr>
                </a:highlight>
                <a:latin typeface="Times New Roman"/>
              </a:rPr>
              <a:t>The forests age structure</a:t>
            </a:r>
          </a:p>
          <a:p>
            <a:pPr lvl="0"/>
            <a:r>
              <a:rPr lang="en-US" sz="1600" b="1" dirty="0" smtId="4294967295">
                <a:solidFill>
                  <a:srgbClr val="FFC000"/>
                </a:solidFill>
                <a:highlight>
                  <a:srgbClr val="000000">
                    <a:alpha val="0"/>
                  </a:srgbClr>
                </a:highlight>
                <a:latin typeface="Times New Roman"/>
              </a:rPr>
              <a:t>saplings - 15244 ha;</a:t>
            </a:r>
          </a:p>
          <a:p>
            <a:pPr lvl="0"/>
            <a:r>
              <a:rPr lang="en-US" sz="1600" b="1" dirty="0" smtId="4294967295">
                <a:solidFill>
                  <a:srgbClr val="FFC000"/>
                </a:solidFill>
                <a:highlight>
                  <a:srgbClr val="000000">
                    <a:alpha val="0"/>
                  </a:srgbClr>
                </a:highlight>
                <a:latin typeface="Times New Roman"/>
              </a:rPr>
              <a:t>middle - aged trees- 28707 ha;</a:t>
            </a:r>
          </a:p>
          <a:p>
            <a:pPr lvl="0"/>
            <a:r>
              <a:rPr lang="en-US" sz="1600" b="1" dirty="0" smtId="4294967295">
                <a:solidFill>
                  <a:srgbClr val="FFC000"/>
                </a:solidFill>
                <a:highlight>
                  <a:srgbClr val="000000">
                    <a:alpha val="0"/>
                  </a:srgbClr>
                </a:highlight>
                <a:latin typeface="Times New Roman"/>
              </a:rPr>
              <a:t>maturing trees - 16226 ha;</a:t>
            </a:r>
          </a:p>
          <a:p>
            <a:pPr lvl="0"/>
            <a:r>
              <a:rPr lang="en-US" sz="1600" b="1" dirty="0" smtId="4294967295">
                <a:solidFill>
                  <a:srgbClr val="FFC000"/>
                </a:solidFill>
                <a:highlight>
                  <a:srgbClr val="000000">
                    <a:alpha val="0"/>
                  </a:srgbClr>
                </a:highlight>
                <a:latin typeface="Times New Roman"/>
              </a:rPr>
              <a:t>timber stand and old </a:t>
            </a:r>
            <a:r>
              <a:rPr lang="en-US" sz="1600" b="1" dirty="0" smtClean="0" smtId="4294967295">
                <a:solidFill>
                  <a:srgbClr val="FFC000"/>
                </a:solidFill>
                <a:highlight>
                  <a:srgbClr val="000000">
                    <a:alpha val="0"/>
                  </a:srgbClr>
                </a:highlight>
                <a:latin typeface="Times New Roman"/>
              </a:rPr>
              <a:t>growth</a:t>
            </a:r>
          </a:p>
          <a:p>
            <a:pPr lvl="0"/>
            <a:r>
              <a:rPr lang="en-US" sz="1600" b="1" dirty="0" smtClean="0" smtId="4294967295">
                <a:solidFill>
                  <a:srgbClr val="FFC000"/>
                </a:solidFill>
                <a:highlight>
                  <a:srgbClr val="000000">
                    <a:alpha val="0"/>
                  </a:srgbClr>
                </a:highlight>
                <a:latin typeface="Times New Roman"/>
              </a:rPr>
              <a:t> </a:t>
            </a:r>
            <a:r>
              <a:rPr lang="en-US" sz="1600" b="1" dirty="0" smtId="4294967295">
                <a:solidFill>
                  <a:srgbClr val="FFC000"/>
                </a:solidFill>
                <a:highlight>
                  <a:srgbClr val="000000">
                    <a:alpha val="0"/>
                  </a:srgbClr>
                </a:highlight>
                <a:latin typeface="Times New Roman"/>
              </a:rPr>
              <a:t>trees - 11280 ha.</a:t>
            </a:r>
          </a:p>
          <a:p>
            <a:pPr lvl="0"/>
            <a:endParaRPr lang="ru-RU" sz="1600" b="1" dirty="0"/>
          </a:p>
          <a:p>
            <a:pPr eaLnBrk="1" hangingPunct="1">
              <a:defRPr/>
            </a:pPr>
            <a:endParaRPr lang="en-US" sz="1500" b="1" dirty="0">
              <a:effectLst>
                <a:outerShdw blurRad="38100" dist="38100" dir="2700000" algn="tl">
                  <a:srgbClr val="000000"/>
                </a:outerShdw>
              </a:effectLst>
              <a:latin typeface="Arial" charset="0"/>
            </a:endParaRPr>
          </a:p>
        </p:txBody>
      </p:sp>
      <p:sp>
        <p:nvSpPr>
          <p:cNvPr id="4" name="Номер слайда 3"/>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fld id="{AE9181C7-93EE-4C29-9E54-F46650562E46}" type="slidenum">
              <a:rPr lang="ru-RU" altLang="ru-RU" sz="1800" smtClean="0"/>
              <a:pPr>
                <a:defRPr/>
              </a:pPr>
              <a:t>10</a:t>
            </a:fld>
            <a:endParaRPr lang="ru-RU" altLang="ru-RU" sz="1800" smtClean="0"/>
          </a:p>
        </p:txBody>
      </p:sp>
      <p:pic>
        <p:nvPicPr>
          <p:cNvPr id="118786"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18286"/>
            <a:ext cx="4680520" cy="29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352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143000" y="0"/>
            <a:ext cx="6929438" cy="1144588"/>
          </a:xfrm>
          <a:prstGeom prst="rect">
            <a:avLst/>
          </a:prstGeom>
        </p:spPr>
        <p:txBody>
          <a:bodyPr>
            <a:spAutoFit/>
          </a:bodyPr>
          <a:lstStyle/>
          <a:p>
            <a:pPr eaLnBrk="1" hangingPunct="1">
              <a:defRPr/>
            </a:pPr>
            <a:endParaRPr lang="ru-RU" b="1" dirty="0">
              <a:latin typeface="Arial" charset="0"/>
            </a:endParaRPr>
          </a:p>
          <a:p>
            <a:pPr algn="ctr" eaLnBrk="1" hangingPunct="1">
              <a:lnSpc>
                <a:spcPct val="80000"/>
              </a:lnSpc>
              <a:defRPr/>
            </a:pPr>
            <a:r>
              <a:rPr lang="ru-RU" sz="2800" b="1" dirty="0">
                <a:effectLst>
                  <a:outerShdw blurRad="38100" dist="38100" dir="2700000" algn="tl">
                    <a:srgbClr val="000000"/>
                  </a:outerShdw>
                </a:effectLst>
                <a:latin typeface="+mj-lt"/>
                <a:ea typeface="+mj-ea"/>
                <a:cs typeface="+mj-cs"/>
              </a:rPr>
              <a:t>Породная структура лесов</a:t>
            </a:r>
          </a:p>
          <a:p>
            <a:pPr algn="ctr" eaLnBrk="1" hangingPunct="1">
              <a:defRPr/>
            </a:pPr>
            <a:r>
              <a:rPr lang="en-US" sz="2800" b="1" dirty="0">
                <a:solidFill>
                  <a:srgbClr val="FFC000"/>
                </a:solidFill>
                <a:effectLst>
                  <a:outerShdw blurRad="38100" dist="38100" dir="2700000" algn="tl">
                    <a:srgbClr val="000000"/>
                  </a:outerShdw>
                </a:effectLst>
                <a:latin typeface="+mj-lt"/>
                <a:ea typeface="+mj-ea"/>
                <a:cs typeface="+mj-cs"/>
              </a:rPr>
              <a:t>Species composition of  forests</a:t>
            </a:r>
            <a:endParaRPr lang="ru-RU" sz="2800" b="1" dirty="0">
              <a:solidFill>
                <a:srgbClr val="FFC000"/>
              </a:solidFill>
              <a:effectLst>
                <a:outerShdw blurRad="38100" dist="38100" dir="2700000" algn="tl">
                  <a:srgbClr val="000000"/>
                </a:outerShdw>
              </a:effectLst>
              <a:latin typeface="+mj-lt"/>
              <a:ea typeface="+mj-ea"/>
              <a:cs typeface="+mj-cs"/>
            </a:endParaRPr>
          </a:p>
        </p:txBody>
      </p:sp>
      <p:sp>
        <p:nvSpPr>
          <p:cNvPr id="19" name="Rectangle 3"/>
          <p:cNvSpPr>
            <a:spLocks noGrp="1" noChangeArrowheads="1"/>
          </p:cNvSpPr>
          <p:nvPr>
            <p:ph idx="1"/>
          </p:nvPr>
        </p:nvSpPr>
        <p:spPr>
          <a:xfrm>
            <a:off x="0" y="1428750"/>
            <a:ext cx="4572000" cy="1857375"/>
          </a:xfrm>
        </p:spPr>
        <p:txBody>
          <a:bodyPr/>
          <a:lstStyle/>
          <a:p>
            <a:pPr>
              <a:defRPr/>
            </a:pPr>
            <a:r>
              <a:rPr lang="ru-RU" sz="1500" b="1" kern="1200" dirty="0" smtClean="0">
                <a:latin typeface="Arial" charset="0"/>
              </a:rPr>
              <a:t>Благодаря целенаправленной деятельности лесоводов происходит и качественное улучшение состояния лесного фонда</a:t>
            </a:r>
            <a:endParaRPr lang="en-US" sz="1500" b="1" kern="1200" dirty="0" smtClean="0">
              <a:latin typeface="Arial" charset="0"/>
            </a:endParaRPr>
          </a:p>
          <a:p>
            <a:pPr>
              <a:defRPr/>
            </a:pPr>
            <a:endParaRPr lang="en-US" sz="1500" b="1" kern="1200" dirty="0" smtClean="0">
              <a:latin typeface="Arial" charset="0"/>
            </a:endParaRPr>
          </a:p>
          <a:p>
            <a:pPr>
              <a:defRPr/>
            </a:pPr>
            <a:r>
              <a:rPr lang="en-US" sz="1500" b="1" kern="1200" dirty="0" smtId="4294967295">
                <a:solidFill>
                  <a:srgbClr val="FFC000"/>
                </a:solidFill>
                <a:effectLst/>
                <a:highlight>
                  <a:srgbClr val="000000">
                    <a:alpha val="0"/>
                  </a:srgbClr>
                </a:highlight>
                <a:latin typeface="Arial"/>
              </a:rPr>
              <a:t>Thanks to the purposeful activities of forestry specialists there is a qualitative improvement of the forestry</a:t>
            </a:r>
          </a:p>
          <a:p>
            <a:pPr>
              <a:defRPr/>
            </a:pPr>
            <a:endParaRPr lang="en-US" sz="1500" b="1" kern="1200" dirty="0" smtClean="0">
              <a:latin typeface="Arial" charset="0"/>
            </a:endParaRPr>
          </a:p>
          <a:p>
            <a:pPr>
              <a:lnSpc>
                <a:spcPct val="80000"/>
              </a:lnSpc>
              <a:defRPr/>
            </a:pPr>
            <a:endParaRPr lang="ru-RU" sz="1700" dirty="0" smtClean="0">
              <a:latin typeface="Arial" charset="0"/>
            </a:endParaRPr>
          </a:p>
          <a:p>
            <a:pPr>
              <a:lnSpc>
                <a:spcPct val="80000"/>
              </a:lnSpc>
              <a:defRPr/>
            </a:pPr>
            <a:endParaRPr lang="ru-RU" sz="1400" b="1" kern="1200" dirty="0">
              <a:solidFill>
                <a:srgbClr val="FFC000"/>
              </a:solidFill>
              <a:latin typeface="Arial" charset="0"/>
            </a:endParaRPr>
          </a:p>
        </p:txBody>
      </p:sp>
      <p:sp>
        <p:nvSpPr>
          <p:cNvPr id="4" name="Номер слайда 3"/>
          <p:cNvSpPr>
            <a:spLocks noGrp="1"/>
          </p:cNvSpPr>
          <p:nvPr>
            <p:ph type="sldNum" sz="quarter" idx="12"/>
          </p:nvPr>
        </p:nvSpPr>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fld id="{43039E05-5C9B-4320-9616-A20A02A7EE86}" type="slidenum">
              <a:rPr lang="ru-RU" altLang="ru-RU" sz="1800" smtClean="0"/>
              <a:pPr>
                <a:defRPr/>
              </a:pPr>
              <a:t>11</a:t>
            </a:fld>
            <a:endParaRPr lang="ru-RU" altLang="ru-RU" sz="1800" smtClean="0"/>
          </a:p>
        </p:txBody>
      </p:sp>
      <p:pic>
        <p:nvPicPr>
          <p:cNvPr id="119810"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60848"/>
            <a:ext cx="486811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48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6350"/>
            <a:ext cx="9144000" cy="935038"/>
          </a:xfrm>
          <a:prstGeom prst="rect">
            <a:avLst/>
          </a:prstGeom>
          <a:solidFill>
            <a:schemeClr val="tx1"/>
          </a:solidFill>
          <a:ln w="9525">
            <a:solidFill>
              <a:schemeClr val="tx1"/>
            </a:solidFill>
            <a:miter lim="800000"/>
            <a:headEnd/>
            <a:tailEnd/>
          </a:ln>
        </p:spPr>
        <p:txBody>
          <a:bodyPr wrap="none" lIns="84664" tIns="42332" rIns="84664" bIns="42332" anchor="ctr"/>
          <a:lstStyle/>
          <a:p>
            <a:endParaRPr lang="ru-RU" altLang="ru-RU"/>
          </a:p>
        </p:txBody>
      </p:sp>
      <p:sp>
        <p:nvSpPr>
          <p:cNvPr id="82947" name="Заголовок 3"/>
          <p:cNvSpPr>
            <a:spLocks/>
          </p:cNvSpPr>
          <p:nvPr/>
        </p:nvSpPr>
        <p:spPr bwMode="auto">
          <a:xfrm>
            <a:off x="0" y="6350"/>
            <a:ext cx="9144000" cy="1982490"/>
          </a:xfrm>
          <a:prstGeom prst="rect">
            <a:avLst/>
          </a:prstGeom>
          <a:solidFill>
            <a:schemeClr val="accent2"/>
          </a:solidFill>
          <a:ln>
            <a:noFill/>
          </a:ln>
          <a:effectLst>
            <a:outerShdw dist="17961" dir="2700000" algn="ctr" rotWithShape="0">
              <a:srgbClr val="66FF33"/>
            </a:outerShdw>
          </a:effectLst>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p>
            <a:pPr algn="ctr" defTabSz="912813" eaLnBrk="0" hangingPunct="0"/>
            <a:r>
              <a:rPr lang="ru-RU" altLang="ru-RU" sz="2200" dirty="0" smtClean="0">
                <a:solidFill>
                  <a:schemeClr val="tx2"/>
                </a:solidFill>
              </a:rPr>
              <a:t>Средний запас спелых и перестойных</a:t>
            </a:r>
          </a:p>
          <a:p>
            <a:pPr algn="ctr" defTabSz="912813" eaLnBrk="0" hangingPunct="0"/>
            <a:r>
              <a:rPr lang="ru-RU" altLang="ru-RU" sz="2200" dirty="0">
                <a:solidFill>
                  <a:schemeClr val="tx2"/>
                </a:solidFill>
              </a:rPr>
              <a:t>н</a:t>
            </a:r>
            <a:r>
              <a:rPr lang="ru-RU" altLang="ru-RU" sz="2200" dirty="0" smtClean="0">
                <a:solidFill>
                  <a:schemeClr val="tx2"/>
                </a:solidFill>
              </a:rPr>
              <a:t>асаждений на 1 га</a:t>
            </a:r>
            <a:endParaRPr lang="en-US" altLang="ru-RU" sz="2200" dirty="0" smtClean="0">
              <a:solidFill>
                <a:schemeClr val="tx2"/>
              </a:solidFill>
            </a:endParaRPr>
          </a:p>
          <a:p>
            <a:pPr algn="ctr" defTabSz="912813" eaLnBrk="0" hangingPunct="0"/>
            <a:r>
              <a:rPr lang="en-US" sz="2400" dirty="0" smtId="4294967295">
                <a:solidFill>
                  <a:srgbClr val="FFC000"/>
                </a:solidFill>
                <a:highlight>
                  <a:srgbClr val="000000">
                    <a:alpha val="0"/>
                  </a:srgbClr>
                </a:highlight>
                <a:latin typeface="Times New Roman"/>
              </a:rPr>
              <a:t>The average stock of mature and old growth timber</a:t>
            </a:r>
          </a:p>
          <a:p>
            <a:pPr algn="ctr" defTabSz="912813" eaLnBrk="0" hangingPunct="0"/>
            <a:r>
              <a:rPr lang="en-US" sz="2400" dirty="0" smtId="4294967295">
                <a:solidFill>
                  <a:srgbClr val="FFC000"/>
                </a:solidFill>
                <a:highlight>
                  <a:srgbClr val="000000">
                    <a:alpha val="0"/>
                  </a:srgbClr>
                </a:highlight>
                <a:latin typeface="Times New Roman"/>
              </a:rPr>
              <a:t>on 1 ha</a:t>
            </a:r>
          </a:p>
          <a:p>
            <a:pPr algn="ctr" defTabSz="912813" eaLnBrk="0" hangingPunct="0"/>
            <a:endParaRPr lang="ru-RU" altLang="ru-RU" sz="2400" dirty="0">
              <a:solidFill>
                <a:schemeClr val="tx2"/>
              </a:solidFill>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84641C8C-F984-4AA4-9A7D-407644CA9503}" type="slidenum">
              <a:rPr lang="ru-RU" altLang="ru-RU">
                <a:effectLst>
                  <a:outerShdw blurRad="38100" dist="38100" dir="2700000" algn="tl">
                    <a:srgbClr val="000000"/>
                  </a:outerShdw>
                </a:effectLst>
              </a:rPr>
              <a:pPr algn="r">
                <a:defRPr/>
              </a:pPr>
              <a:t>12</a:t>
            </a:fld>
            <a:endParaRPr lang="ru-RU" altLang="ru-RU">
              <a:effectLst>
                <a:outerShdw blurRad="38100" dist="38100" dir="2700000" algn="tl">
                  <a:srgbClr val="000000"/>
                </a:outerShdw>
              </a:effectLst>
            </a:endParaRPr>
          </a:p>
        </p:txBody>
      </p:sp>
      <p:pic>
        <p:nvPicPr>
          <p:cNvPr id="82966"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708920"/>
            <a:ext cx="727216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endParaRPr lang="ru-RU" smtClean="0"/>
          </a:p>
        </p:txBody>
      </p:sp>
      <p:sp>
        <p:nvSpPr>
          <p:cNvPr id="2051" name="Rectangle 3"/>
          <p:cNvSpPr>
            <a:spLocks noGrp="1" noChangeArrowheads="1"/>
          </p:cNvSpPr>
          <p:nvPr>
            <p:ph type="body" idx="1"/>
          </p:nvPr>
        </p:nvSpPr>
        <p:spPr/>
        <p:txBody>
          <a:bodyPr/>
          <a:lstStyle/>
          <a:p>
            <a:pPr eaLnBrk="1" hangingPunct="1">
              <a:defRPr/>
            </a:pPr>
            <a:endParaRPr lang="ru-RU" smtClean="0"/>
          </a:p>
        </p:txBody>
      </p:sp>
      <p:pic>
        <p:nvPicPr>
          <p:cNvPr id="84996" name="Picture 4" descr="Рисунок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p:cNvSpPr>
            <a:spLocks noChangeArrowheads="1"/>
          </p:cNvSpPr>
          <p:nvPr/>
        </p:nvSpPr>
        <p:spPr bwMode="auto">
          <a:xfrm>
            <a:off x="752475" y="303213"/>
            <a:ext cx="66817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b="1">
                <a:solidFill>
                  <a:srgbClr val="FFFFCC"/>
                </a:solidFill>
              </a:rPr>
              <a:t>BIOLOGICAL AND </a:t>
            </a:r>
            <a:r>
              <a:rPr lang="ru-RU" sz="3200" b="1">
                <a:solidFill>
                  <a:srgbClr val="FFFFCC"/>
                </a:solidFill>
              </a:rPr>
              <a:t/>
            </a:r>
            <a:br>
              <a:rPr lang="ru-RU" sz="3200" b="1">
                <a:solidFill>
                  <a:srgbClr val="FFFFCC"/>
                </a:solidFill>
              </a:rPr>
            </a:br>
            <a:r>
              <a:rPr lang="en-US" sz="3200" b="1">
                <a:solidFill>
                  <a:srgbClr val="FFFFCC"/>
                </a:solidFill>
              </a:rPr>
              <a:t>LANDSCAPE DIVERSITY </a:t>
            </a:r>
          </a:p>
          <a:p>
            <a:pPr algn="ctr"/>
            <a:r>
              <a:rPr lang="en-US" sz="3200" b="1">
                <a:solidFill>
                  <a:srgbClr val="FFFFCC"/>
                </a:solidFill>
              </a:rPr>
              <a:t>OF THE REPUBLIC OF BELARUS</a:t>
            </a:r>
            <a:endParaRPr lang="ru-RU" sz="3200" b="1">
              <a:solidFill>
                <a:srgbClr val="FFFFCC"/>
              </a:solidFill>
            </a:endParaRPr>
          </a:p>
          <a:p>
            <a:pPr algn="ctr"/>
            <a:endParaRPr lang="ru-RU" sz="3200" b="1">
              <a:solidFill>
                <a:srgbClr val="FFFFCC"/>
              </a:solidFill>
            </a:endParaRPr>
          </a:p>
        </p:txBody>
      </p:sp>
      <p:pic>
        <p:nvPicPr>
          <p:cNvPr id="84998" name="Picture 4" descr="Рисунок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5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11188" y="17463"/>
            <a:ext cx="8281987" cy="6124754"/>
          </a:xfrm>
          <a:prstGeom prst="rect">
            <a:avLst/>
          </a:prstGeom>
        </p:spPr>
        <p:txBody>
          <a:bodyPr>
            <a:spAutoFit/>
          </a:bodyPr>
          <a:lstStyle/>
          <a:p>
            <a:pPr algn="ctr">
              <a:defRPr/>
            </a:pPr>
            <a:r>
              <a:rPr lang="ru-RU" sz="2800" b="1" dirty="0">
                <a:solidFill>
                  <a:srgbClr val="FFFFFF"/>
                </a:solidFill>
                <a:effectLst>
                  <a:outerShdw blurRad="38100" dist="38100" dir="2700000" algn="tl">
                    <a:srgbClr val="000000"/>
                  </a:outerShdw>
                </a:effectLst>
                <a:latin typeface="Times New Roman"/>
              </a:rPr>
              <a:t>Особо охраняемые природные территории </a:t>
            </a:r>
            <a:r>
              <a:rPr lang="ru-RU" sz="2800" b="1" dirty="0" smtClean="0">
                <a:solidFill>
                  <a:srgbClr val="FFFFFF"/>
                </a:solidFill>
                <a:effectLst>
                  <a:outerShdw blurRad="38100" dist="38100" dir="2700000" algn="tl">
                    <a:srgbClr val="000000"/>
                  </a:outerShdw>
                </a:effectLst>
                <a:latin typeface="Times New Roman"/>
              </a:rPr>
              <a:t>на территории ГЛХУ «Краснопольский лесхоз»</a:t>
            </a:r>
            <a:endParaRPr lang="en-US" sz="2800" b="1" dirty="0" smtClean="0">
              <a:solidFill>
                <a:srgbClr val="FFFFFF"/>
              </a:solidFill>
              <a:effectLst>
                <a:outerShdw blurRad="38100" dist="38100" dir="2700000" algn="tl">
                  <a:srgbClr val="000000"/>
                </a:outerShdw>
              </a:effectLst>
              <a:latin typeface="Times New Roman"/>
            </a:endParaRPr>
          </a:p>
          <a:p>
            <a:pPr algn="ctr">
              <a:defRPr/>
            </a:pPr>
            <a:r>
              <a:rPr lang="en-US" sz="2800" b="1" dirty="0" smtId="4294967295">
                <a:solidFill>
                  <a:srgbClr val="FFC000"/>
                </a:solidFill>
                <a:highlight>
                  <a:srgbClr val="000000">
                    <a:alpha val="0"/>
                  </a:srgbClr>
                </a:highlight>
                <a:latin typeface="Times New Roman"/>
              </a:rPr>
              <a:t>Especially protected natural territories at the territory of State Forestry Institution "</a:t>
            </a:r>
            <a:r>
              <a:rPr lang="en-US" sz="2800" b="1" dirty="0" err="1" smtId="4294967295">
                <a:solidFill>
                  <a:srgbClr val="FFC000"/>
                </a:solidFill>
                <a:highlight>
                  <a:srgbClr val="000000">
                    <a:alpha val="0"/>
                  </a:srgbClr>
                </a:highlight>
                <a:latin typeface="Times New Roman"/>
              </a:rPr>
              <a:t>Krasnopolie</a:t>
            </a:r>
            <a:r>
              <a:rPr lang="en-US" sz="2800" b="1" dirty="0" smtId="4294967295">
                <a:solidFill>
                  <a:srgbClr val="FFC000"/>
                </a:solidFill>
                <a:highlight>
                  <a:srgbClr val="000000">
                    <a:alpha val="0"/>
                  </a:srgbClr>
                </a:highlight>
                <a:latin typeface="Times New Roman"/>
              </a:rPr>
              <a:t> Forestry</a:t>
            </a:r>
            <a:r>
              <a:rPr lang="en-US" sz="2800" b="1" dirty="0" smtClean="0" smtId="4294967295">
                <a:solidFill>
                  <a:srgbClr val="FFC000"/>
                </a:solidFill>
                <a:highlight>
                  <a:srgbClr val="000000">
                    <a:alpha val="0"/>
                  </a:srgbClr>
                </a:highlight>
                <a:latin typeface="Times New Roman"/>
              </a:rPr>
              <a:t>"</a:t>
            </a:r>
            <a:endParaRPr lang="ru-RU" sz="2800" b="1" dirty="0">
              <a:solidFill>
                <a:srgbClr val="FFFFFF"/>
              </a:solidFill>
              <a:effectLst>
                <a:outerShdw blurRad="38100" dist="38100" dir="2700000" algn="tl">
                  <a:srgbClr val="000000"/>
                </a:outerShdw>
              </a:effectLst>
              <a:latin typeface="Times New Roman"/>
            </a:endParaRPr>
          </a:p>
          <a:p>
            <a:pPr algn="ctr">
              <a:defRPr/>
            </a:pPr>
            <a:r>
              <a:rPr lang="ru-RU" sz="2800" b="1" dirty="0" err="1" smtClean="0">
                <a:solidFill>
                  <a:srgbClr val="FFFFFF"/>
                </a:solidFill>
                <a:effectLst>
                  <a:outerShdw blurRad="38100" dist="38100" dir="2700000" algn="tl">
                    <a:srgbClr val="000000"/>
                  </a:outerShdw>
                </a:effectLst>
                <a:latin typeface="Times New Roman"/>
              </a:rPr>
              <a:t>Славгородский</a:t>
            </a:r>
            <a:r>
              <a:rPr lang="ru-RU" sz="2800" b="1" dirty="0" smtClean="0">
                <a:solidFill>
                  <a:srgbClr val="FFFFFF"/>
                </a:solidFill>
                <a:effectLst>
                  <a:outerShdw blurRad="38100" dist="38100" dir="2700000" algn="tl">
                    <a:srgbClr val="000000"/>
                  </a:outerShdw>
                </a:effectLst>
                <a:latin typeface="Times New Roman"/>
              </a:rPr>
              <a:t> заказник – 8622 га</a:t>
            </a:r>
          </a:p>
          <a:p>
            <a:pPr algn="ctr">
              <a:defRPr/>
            </a:pPr>
            <a:r>
              <a:rPr lang="ru-RU" sz="2800" b="1" dirty="0" smtClean="0">
                <a:solidFill>
                  <a:srgbClr val="FFFFFF"/>
                </a:solidFill>
                <a:effectLst>
                  <a:outerShdw blurRad="38100" dist="38100" dir="2700000" algn="tl">
                    <a:srgbClr val="000000"/>
                  </a:outerShdw>
                </a:effectLst>
                <a:latin typeface="Times New Roman"/>
              </a:rPr>
              <a:t>Дубрава «Селище» – 1,6 га</a:t>
            </a:r>
          </a:p>
          <a:p>
            <a:pPr algn="ctr">
              <a:defRPr/>
            </a:pPr>
            <a:r>
              <a:rPr lang="ru-RU" sz="2800" b="1" dirty="0" smtClean="0">
                <a:solidFill>
                  <a:srgbClr val="FFFFFF"/>
                </a:solidFill>
                <a:effectLst>
                  <a:outerShdw blurRad="38100" dist="38100" dir="2700000" algn="tl">
                    <a:srgbClr val="000000"/>
                  </a:outerShdw>
                </a:effectLst>
                <a:latin typeface="Times New Roman"/>
              </a:rPr>
              <a:t>Голубая </a:t>
            </a:r>
            <a:r>
              <a:rPr lang="ru-RU" sz="2800" b="1" dirty="0" err="1" smtClean="0">
                <a:solidFill>
                  <a:srgbClr val="FFFFFF"/>
                </a:solidFill>
                <a:effectLst>
                  <a:outerShdw blurRad="38100" dist="38100" dir="2700000" algn="tl">
                    <a:srgbClr val="000000"/>
                  </a:outerShdw>
                </a:effectLst>
                <a:latin typeface="Times New Roman"/>
              </a:rPr>
              <a:t>крыница</a:t>
            </a:r>
            <a:r>
              <a:rPr lang="ru-RU" sz="2800" b="1" dirty="0" smtClean="0">
                <a:solidFill>
                  <a:srgbClr val="FFFFFF"/>
                </a:solidFill>
                <a:effectLst>
                  <a:outerShdw blurRad="38100" dist="38100" dir="2700000" algn="tl">
                    <a:srgbClr val="000000"/>
                  </a:outerShdw>
                </a:effectLst>
                <a:latin typeface="Times New Roman"/>
              </a:rPr>
              <a:t> – 3 га</a:t>
            </a:r>
          </a:p>
          <a:p>
            <a:pPr algn="ctr">
              <a:defRPr/>
            </a:pPr>
            <a:r>
              <a:rPr lang="ru-RU" sz="2800" b="1" dirty="0" err="1" smtClean="0">
                <a:solidFill>
                  <a:srgbClr val="FFFFFF"/>
                </a:solidFill>
                <a:effectLst>
                  <a:outerShdw blurRad="38100" dist="38100" dir="2700000" algn="tl">
                    <a:srgbClr val="000000"/>
                  </a:outerShdw>
                </a:effectLst>
                <a:latin typeface="Times New Roman"/>
              </a:rPr>
              <a:t>Тупницкое</a:t>
            </a:r>
            <a:r>
              <a:rPr lang="ru-RU" sz="2800" b="1" dirty="0" smtClean="0">
                <a:solidFill>
                  <a:srgbClr val="FFFFFF"/>
                </a:solidFill>
                <a:effectLst>
                  <a:outerShdw blurRad="38100" dist="38100" dir="2700000" algn="tl">
                    <a:srgbClr val="000000"/>
                  </a:outerShdw>
                </a:effectLst>
                <a:latin typeface="Times New Roman"/>
              </a:rPr>
              <a:t> – 1,6 га</a:t>
            </a:r>
            <a:endParaRPr lang="en-US" sz="2800" b="1" dirty="0" smtClean="0">
              <a:solidFill>
                <a:srgbClr val="FFFFFF"/>
              </a:solidFill>
              <a:effectLst>
                <a:outerShdw blurRad="38100" dist="38100" dir="2700000" algn="tl">
                  <a:srgbClr val="000000"/>
                </a:outerShdw>
              </a:effectLst>
              <a:latin typeface="Times New Roman"/>
            </a:endParaRPr>
          </a:p>
          <a:p>
            <a:pPr algn="ctr">
              <a:defRPr>
                <a:effectLst/>
              </a:defRPr>
            </a:pPr>
            <a:r>
              <a:rPr lang="en-US" sz="2800" b="1" dirty="0" err="1" smtId="4294967295">
                <a:solidFill>
                  <a:srgbClr val="FFC000"/>
                </a:solidFill>
                <a:highlight>
                  <a:srgbClr val="000000">
                    <a:alpha val="0"/>
                  </a:srgbClr>
                </a:highlight>
                <a:latin typeface="Times New Roman"/>
              </a:rPr>
              <a:t>Slavgorod</a:t>
            </a:r>
            <a:r>
              <a:rPr lang="en-US" sz="2800" b="1" dirty="0" smtId="4294967295">
                <a:solidFill>
                  <a:srgbClr val="FFC000"/>
                </a:solidFill>
                <a:highlight>
                  <a:srgbClr val="000000">
                    <a:alpha val="0"/>
                  </a:srgbClr>
                </a:highlight>
                <a:latin typeface="Times New Roman"/>
              </a:rPr>
              <a:t> reserve – 8622 ha</a:t>
            </a:r>
          </a:p>
          <a:p>
            <a:pPr algn="ctr">
              <a:defRPr>
                <a:effectLst/>
              </a:defRPr>
            </a:pPr>
            <a:r>
              <a:rPr lang="en-US" sz="2800" b="1" dirty="0" err="1" smtId="4294967295">
                <a:solidFill>
                  <a:srgbClr val="FFC000"/>
                </a:solidFill>
                <a:highlight>
                  <a:srgbClr val="000000">
                    <a:alpha val="0"/>
                  </a:srgbClr>
                </a:highlight>
                <a:latin typeface="Times New Roman"/>
              </a:rPr>
              <a:t>Dubrava</a:t>
            </a:r>
            <a:r>
              <a:rPr lang="en-US" sz="2800" b="1" dirty="0" smtId="4294967295">
                <a:solidFill>
                  <a:srgbClr val="FFC000"/>
                </a:solidFill>
                <a:highlight>
                  <a:srgbClr val="000000">
                    <a:alpha val="0"/>
                  </a:srgbClr>
                </a:highlight>
                <a:latin typeface="Times New Roman"/>
              </a:rPr>
              <a:t> "</a:t>
            </a:r>
            <a:r>
              <a:rPr lang="en-US" sz="2800" b="1" dirty="0" err="1" smtId="4294967295">
                <a:solidFill>
                  <a:srgbClr val="FFC000"/>
                </a:solidFill>
                <a:highlight>
                  <a:srgbClr val="000000">
                    <a:alpha val="0"/>
                  </a:srgbClr>
                </a:highlight>
                <a:latin typeface="Times New Roman"/>
              </a:rPr>
              <a:t>Selische</a:t>
            </a:r>
            <a:r>
              <a:rPr lang="en-US" sz="2800" b="1" dirty="0" smtId="4294967295">
                <a:solidFill>
                  <a:srgbClr val="FFC000"/>
                </a:solidFill>
                <a:highlight>
                  <a:srgbClr val="000000">
                    <a:alpha val="0"/>
                  </a:srgbClr>
                </a:highlight>
                <a:latin typeface="Times New Roman"/>
              </a:rPr>
              <a:t>" - 1.6 hectares</a:t>
            </a:r>
          </a:p>
          <a:p>
            <a:pPr algn="ctr">
              <a:defRPr>
                <a:effectLst/>
              </a:defRPr>
            </a:pPr>
            <a:r>
              <a:rPr lang="en-US" sz="2800" b="1" dirty="0" err="1" smtId="4294967295">
                <a:solidFill>
                  <a:srgbClr val="FFC000"/>
                </a:solidFill>
                <a:highlight>
                  <a:srgbClr val="000000">
                    <a:alpha val="0"/>
                  </a:srgbClr>
                </a:highlight>
                <a:latin typeface="Times New Roman"/>
              </a:rPr>
              <a:t>Golubaya</a:t>
            </a:r>
            <a:r>
              <a:rPr lang="en-US" sz="2800" b="1" dirty="0" smtId="4294967295">
                <a:solidFill>
                  <a:srgbClr val="FFC000"/>
                </a:solidFill>
                <a:highlight>
                  <a:srgbClr val="000000">
                    <a:alpha val="0"/>
                  </a:srgbClr>
                </a:highlight>
                <a:latin typeface="Times New Roman"/>
              </a:rPr>
              <a:t> </a:t>
            </a:r>
            <a:r>
              <a:rPr lang="en-US" sz="2800" b="1" dirty="0" err="1" smtId="4294967295">
                <a:solidFill>
                  <a:srgbClr val="FFC000"/>
                </a:solidFill>
                <a:highlight>
                  <a:srgbClr val="000000">
                    <a:alpha val="0"/>
                  </a:srgbClr>
                </a:highlight>
                <a:latin typeface="Times New Roman"/>
              </a:rPr>
              <a:t>Krynitsa</a:t>
            </a:r>
            <a:r>
              <a:rPr lang="en-US" sz="2800" b="1" dirty="0" smtId="4294967295">
                <a:solidFill>
                  <a:srgbClr val="FFC000"/>
                </a:solidFill>
                <a:highlight>
                  <a:srgbClr val="000000">
                    <a:alpha val="0"/>
                  </a:srgbClr>
                </a:highlight>
                <a:latin typeface="Times New Roman"/>
              </a:rPr>
              <a:t> – 3 ha</a:t>
            </a:r>
          </a:p>
          <a:p>
            <a:pPr algn="ctr">
              <a:defRPr>
                <a:effectLst/>
              </a:defRPr>
            </a:pPr>
            <a:r>
              <a:rPr lang="en-US" sz="2800" b="1" dirty="0" err="1" smtId="4294967295">
                <a:solidFill>
                  <a:srgbClr val="FFC000"/>
                </a:solidFill>
                <a:highlight>
                  <a:srgbClr val="000000">
                    <a:alpha val="0"/>
                  </a:srgbClr>
                </a:highlight>
                <a:latin typeface="Times New Roman"/>
              </a:rPr>
              <a:t>Tupnitskoye</a:t>
            </a:r>
            <a:r>
              <a:rPr lang="en-US" sz="2800" b="1" dirty="0" smtId="4294967295">
                <a:solidFill>
                  <a:srgbClr val="FFC000"/>
                </a:solidFill>
                <a:highlight>
                  <a:srgbClr val="000000">
                    <a:alpha val="0"/>
                  </a:srgbClr>
                </a:highlight>
                <a:latin typeface="Times New Roman"/>
              </a:rPr>
              <a:t>– 1.6 ha</a:t>
            </a:r>
          </a:p>
          <a:p>
            <a:pPr algn="ctr">
              <a:defRPr/>
            </a:pPr>
            <a:endParaRPr lang="ru-RU" sz="2800" b="1" dirty="0">
              <a:solidFill>
                <a:srgbClr val="FFFFFF"/>
              </a:solidFill>
              <a:effectLst>
                <a:outerShdw blurRad="38100" dist="38100" dir="2700000" algn="tl">
                  <a:srgbClr val="000000"/>
                </a:outerShdw>
              </a:effectLst>
              <a:latin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1412776"/>
          </a:xfrm>
        </p:spPr>
        <p:txBody>
          <a:bodyPr/>
          <a:lstStyle/>
          <a:p>
            <a:pPr>
              <a:defRPr/>
            </a:pPr>
            <a:r>
              <a:rPr lang="ru-RU" sz="2200" dirty="0" smtClean="0">
                <a:cs typeface="Times New Roman" pitchFamily="18" charset="0"/>
              </a:rPr>
              <a:t> Объемы расчетной лесосеки в 2016-2023гг.</a:t>
            </a:r>
            <a:r>
              <a:rPr lang="en-US" sz="2200" dirty="0" smtClean="0">
                <a:cs typeface="Times New Roman" pitchFamily="18" charset="0"/>
              </a:rPr>
              <a:t/>
            </a:r>
            <a:br>
              <a:rPr lang="en-US" sz="2200" dirty="0" smtClean="0">
                <a:cs typeface="Times New Roman" pitchFamily="18" charset="0"/>
              </a:rPr>
            </a:br>
            <a:r>
              <a:rPr lang="en-US" sz="2200" dirty="0" smtId="4294967295">
                <a:solidFill>
                  <a:srgbClr val="FFC000"/>
                </a:solidFill>
                <a:effectLst/>
                <a:highlight>
                  <a:srgbClr val="000000">
                    <a:alpha val="0"/>
                  </a:srgbClr>
                </a:highlight>
                <a:cs typeface="Times New Roman"/>
              </a:rPr>
              <a:t>The volume of the allowable wood cutting areas in 2016-2023 </a:t>
            </a:r>
            <a:r>
              <a:rPr lang="ru-RU" sz="2200" dirty="0" smtClean="0">
                <a:solidFill>
                  <a:srgbClr val="FFC000"/>
                </a:solidFill>
                <a:cs typeface="Times New Roman" pitchFamily="18" charset="0"/>
              </a:rPr>
              <a:t> </a:t>
            </a: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4C71E2D3-7837-4061-92A3-E72849419878}" type="slidenum">
              <a:rPr lang="ru-RU" altLang="ru-RU">
                <a:solidFill>
                  <a:srgbClr val="FFFFFF"/>
                </a:solidFill>
                <a:effectLst>
                  <a:outerShdw blurRad="38100" dist="38100" dir="2700000" algn="tl">
                    <a:srgbClr val="000000"/>
                  </a:outerShdw>
                </a:effectLst>
              </a:rPr>
              <a:pPr algn="r">
                <a:defRPr/>
              </a:pPr>
              <a:t>14</a:t>
            </a:fld>
            <a:endParaRPr lang="ru-RU" altLang="ru-RU">
              <a:solidFill>
                <a:srgbClr val="FFFFFF"/>
              </a:solidFill>
              <a:effectLst>
                <a:outerShdw blurRad="38100" dist="38100" dir="2700000" algn="tl">
                  <a:srgbClr val="000000"/>
                </a:outerShdw>
              </a:effectLst>
            </a:endParaRPr>
          </a:p>
        </p:txBody>
      </p:sp>
      <p:graphicFrame>
        <p:nvGraphicFramePr>
          <p:cNvPr id="7" name="Диаграмма 6"/>
          <p:cNvGraphicFramePr/>
          <p:nvPr>
            <p:extLst>
              <p:ext uri="{D42A27DB-BD31-4B8C-83A1-F6EECF244321}">
                <p14:modId xmlns:p14="http://schemas.microsoft.com/office/powerpoint/2010/main" val="1305810533"/>
              </p:ext>
            </p:extLst>
          </p:nvPr>
        </p:nvGraphicFramePr>
        <p:xfrm>
          <a:off x="827584" y="1828800"/>
          <a:ext cx="7416824" cy="41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9144000" cy="1095375"/>
          </a:xfrm>
        </p:spPr>
        <p:txBody>
          <a:bodyPr/>
          <a:lstStyle/>
          <a:p>
            <a:pPr>
              <a:defRPr/>
            </a:pPr>
            <a:r>
              <a:rPr lang="ru-RU" sz="2200" dirty="0" smtClean="0">
                <a:cs typeface="Times New Roman" pitchFamily="18" charset="0"/>
              </a:rPr>
              <a:t> Выполнение рубок промежуточного пользования  в 2010-2017 гг.</a:t>
            </a:r>
          </a:p>
        </p:txBody>
      </p:sp>
      <p:graphicFrame>
        <p:nvGraphicFramePr>
          <p:cNvPr id="63755" name="Group 267"/>
          <p:cNvGraphicFramePr>
            <a:graphicFrameLocks noGrp="1"/>
          </p:cNvGraphicFramePr>
          <p:nvPr>
            <p:extLst>
              <p:ext uri="{D42A27DB-BD31-4B8C-83A1-F6EECF244321}">
                <p14:modId xmlns:p14="http://schemas.microsoft.com/office/powerpoint/2010/main" val="3736173116"/>
              </p:ext>
            </p:extLst>
          </p:nvPr>
        </p:nvGraphicFramePr>
        <p:xfrm>
          <a:off x="467544" y="1196752"/>
          <a:ext cx="8156468" cy="5040313"/>
        </p:xfrm>
        <a:graphic>
          <a:graphicData uri="http://schemas.openxmlformats.org/drawingml/2006/table">
            <a:tbl>
              <a:tblPr/>
              <a:tblGrid>
                <a:gridCol w="1727746"/>
                <a:gridCol w="648072"/>
                <a:gridCol w="720080"/>
                <a:gridCol w="729391"/>
                <a:gridCol w="710769"/>
                <a:gridCol w="720080"/>
                <a:gridCol w="700571"/>
                <a:gridCol w="710473"/>
                <a:gridCol w="744643"/>
                <a:gridCol w="744643"/>
              </a:tblGrid>
              <a:tr h="171187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показателя</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Ед. изм.</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2010</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2011</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2012</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2013</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2014</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rPr>
                        <a:t>201</a:t>
                      </a:r>
                      <a:r>
                        <a:rPr kumimoji="0" lang="ru-RU" sz="1800" b="1" i="0" u="none" strike="noStrike" cap="none" normalizeH="0" baseline="0" dirty="0" smtClean="0">
                          <a:ln>
                            <a:noFill/>
                          </a:ln>
                          <a:solidFill>
                            <a:srgbClr val="000000"/>
                          </a:solidFill>
                          <a:effectLst/>
                          <a:latin typeface="Times New Roman" pitchFamily="18" charset="0"/>
                        </a:rPr>
                        <a:t>5</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2016</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2017</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1338292">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Рубки ухода в молодняках</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 га</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572,1</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554,3</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636,1</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564</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475,2</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489,3</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501,4</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569,8</a:t>
                      </a: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199014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Рубки промежуточного пользования</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тыс. </a:t>
                      </a:r>
                      <a:r>
                        <a:rPr kumimoji="0" lang="ru-RU" sz="1800" b="1" i="0" u="none" strike="noStrike" cap="none" normalizeH="0" baseline="0" dirty="0" err="1" smtClean="0">
                          <a:ln>
                            <a:noFill/>
                          </a:ln>
                          <a:solidFill>
                            <a:srgbClr val="000000"/>
                          </a:solidFill>
                          <a:effectLst/>
                          <a:latin typeface="Times New Roman" pitchFamily="18" charset="0"/>
                          <a:cs typeface="Times New Roman" pitchFamily="18" charset="0"/>
                        </a:rPr>
                        <a:t>куб.м</a:t>
                      </a:r>
                      <a:endParaRPr kumimoji="0" lang="ru-RU" sz="1800" b="1" i="0" u="none" strike="noStrike" cap="none" normalizeH="0" baseline="0" dirty="0" smtClean="0">
                        <a:ln>
                          <a:noFill/>
                        </a:ln>
                        <a:solidFill>
                          <a:srgbClr val="000000"/>
                        </a:solidFill>
                        <a:effectLst/>
                        <a:latin typeface="Times New Roman" pitchFamily="18" charset="0"/>
                      </a:endParaRPr>
                    </a:p>
                  </a:txBody>
                  <a:tcPr marL="82940" marR="82940"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31,5</a:t>
                      </a: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34,5</a:t>
                      </a:r>
                      <a:endParaRPr kumimoji="0" lang="ru-RU" sz="1800" b="1" i="0" u="none" strike="noStrike" cap="none" normalizeH="0" baseline="0" dirty="0" smtClean="0">
                        <a:ln>
                          <a:noFill/>
                        </a:ln>
                        <a:solidFill>
                          <a:srgbClr val="000000"/>
                        </a:solidFill>
                        <a:effectLst/>
                        <a:latin typeface="Times New Roman" pitchFamily="18" charset="0"/>
                      </a:endParaRP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31,9</a:t>
                      </a:r>
                      <a:endParaRPr kumimoji="0" lang="ru-RU" sz="1800" b="1" i="0" u="none" strike="noStrike" cap="none" normalizeH="0" baseline="0" dirty="0" smtClean="0">
                        <a:ln>
                          <a:noFill/>
                        </a:ln>
                        <a:solidFill>
                          <a:srgbClr val="000000"/>
                        </a:solidFill>
                        <a:effectLst/>
                        <a:latin typeface="Times New Roman" pitchFamily="18" charset="0"/>
                      </a:endParaRP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29,7</a:t>
                      </a: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41,4</a:t>
                      </a:r>
                      <a:endParaRPr kumimoji="0" lang="ru-RU" sz="1800" b="1" i="0" u="none" strike="noStrike" cap="none" normalizeH="0" baseline="0" dirty="0" smtClean="0">
                        <a:ln>
                          <a:noFill/>
                        </a:ln>
                        <a:solidFill>
                          <a:srgbClr val="000000"/>
                        </a:solidFill>
                        <a:effectLst/>
                        <a:latin typeface="Times New Roman" pitchFamily="18" charset="0"/>
                      </a:endParaRP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42,0</a:t>
                      </a: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25,0</a:t>
                      </a: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32,7</a:t>
                      </a:r>
                    </a:p>
                  </a:txBody>
                  <a:tcPr marL="35998" marR="35998" marT="43541" marB="435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BA520270-0E6C-4468-9606-898F9FF1138E}" type="slidenum">
              <a:rPr lang="ru-RU" altLang="ru-RU">
                <a:solidFill>
                  <a:srgbClr val="FFFFFF"/>
                </a:solidFill>
                <a:effectLst>
                  <a:outerShdw blurRad="38100" dist="38100" dir="2700000" algn="tl">
                    <a:srgbClr val="000000"/>
                  </a:outerShdw>
                </a:effectLst>
              </a:rPr>
              <a:pPr algn="r">
                <a:defRPr/>
              </a:pPr>
              <a:t>15</a:t>
            </a:fld>
            <a:endParaRPr lang="ru-RU" altLang="ru-RU">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88913"/>
            <a:ext cx="8229600" cy="847725"/>
          </a:xfrm>
        </p:spPr>
        <p:txBody>
          <a:bodyPr/>
          <a:lstStyle/>
          <a:p>
            <a:pPr eaLnBrk="1" hangingPunct="1">
              <a:lnSpc>
                <a:spcPct val="80000"/>
              </a:lnSpc>
              <a:defRPr/>
            </a:pPr>
            <a:r>
              <a:rPr lang="ru-RU" sz="2800" kern="1200" dirty="0" smtClean="0">
                <a:solidFill>
                  <a:schemeClr val="tx1"/>
                </a:solidFill>
              </a:rPr>
              <a:t>Лесная сертификация</a:t>
            </a:r>
            <a:r>
              <a:rPr lang="ru-RU" dirty="0" smtClean="0"/>
              <a:t/>
            </a:r>
            <a:br>
              <a:rPr lang="ru-RU" dirty="0" smtClean="0"/>
            </a:br>
            <a:r>
              <a:rPr lang="en-US" sz="2800" kern="1200" dirty="0" smtClean="0">
                <a:solidFill>
                  <a:srgbClr val="FFC000"/>
                </a:solidFill>
              </a:rPr>
              <a:t>Forest Certification</a:t>
            </a:r>
            <a:r>
              <a:rPr lang="ru-RU" sz="2800" kern="1200" dirty="0" smtClean="0">
                <a:solidFill>
                  <a:srgbClr val="FFC000"/>
                </a:solidFill>
              </a:rPr>
              <a:t>  </a:t>
            </a:r>
          </a:p>
        </p:txBody>
      </p:sp>
      <p:pic>
        <p:nvPicPr>
          <p:cNvPr id="901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8" y="1230313"/>
            <a:ext cx="22971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595313"/>
            <a:ext cx="2017712"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f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53988"/>
            <a:ext cx="205422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7"/>
          <p:cNvSpPr>
            <a:spLocks noChangeArrowheads="1"/>
          </p:cNvSpPr>
          <p:nvPr/>
        </p:nvSpPr>
        <p:spPr bwMode="auto">
          <a:xfrm>
            <a:off x="1619250" y="2713038"/>
            <a:ext cx="7524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600" b="1">
                <a:latin typeface="Arial" charset="0"/>
              </a:rPr>
              <a:t> </a:t>
            </a:r>
            <a:endParaRPr lang="ru-RU" sz="1600" b="1"/>
          </a:p>
        </p:txBody>
      </p:sp>
      <p:sp>
        <p:nvSpPr>
          <p:cNvPr id="18440" name="Text Box 8"/>
          <p:cNvSpPr txBox="1">
            <a:spLocks noChangeArrowheads="1"/>
          </p:cNvSpPr>
          <p:nvPr/>
        </p:nvSpPr>
        <p:spPr bwMode="auto">
          <a:xfrm>
            <a:off x="357188" y="4549775"/>
            <a:ext cx="8786812" cy="338138"/>
          </a:xfrm>
          <a:prstGeom prst="rect">
            <a:avLst/>
          </a:prstGeom>
          <a:noFill/>
          <a:ln>
            <a:noFill/>
          </a:ln>
          <a:effectLst/>
          <a:extLst/>
        </p:spPr>
        <p:txBody>
          <a:bodyPr>
            <a:spAutoFit/>
          </a:bodyPr>
          <a:lstStyle/>
          <a:p>
            <a:pPr>
              <a:defRPr/>
            </a:pPr>
            <a:r>
              <a:rPr lang="ru-RU" sz="1600" b="1" dirty="0">
                <a:solidFill>
                  <a:srgbClr val="CBC1F5"/>
                </a:solidFill>
                <a:effectLst>
                  <a:outerShdw blurRad="38100" dist="38100" dir="2700000" algn="tl">
                    <a:srgbClr val="000000"/>
                  </a:outerShdw>
                </a:effectLst>
                <a:latin typeface="Arial" charset="0"/>
              </a:rPr>
              <a:t> </a:t>
            </a:r>
            <a:endParaRPr lang="ru-RU" sz="1600" b="1" dirty="0">
              <a:solidFill>
                <a:srgbClr val="FFC000"/>
              </a:solidFill>
              <a:effectLst>
                <a:outerShdw blurRad="38100" dist="38100" dir="2700000" algn="tl">
                  <a:srgbClr val="000000"/>
                </a:outerShdw>
              </a:effectLst>
              <a:latin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42065806"/>
              </p:ext>
            </p:extLst>
          </p:nvPr>
        </p:nvGraphicFramePr>
        <p:xfrm>
          <a:off x="187324" y="3716338"/>
          <a:ext cx="8651876" cy="2646362"/>
        </p:xfrm>
        <a:graphic>
          <a:graphicData uri="http://schemas.openxmlformats.org/drawingml/2006/table">
            <a:tbl>
              <a:tblPr/>
              <a:tblGrid>
                <a:gridCol w="3051284"/>
                <a:gridCol w="2265674"/>
                <a:gridCol w="3334918"/>
              </a:tblGrid>
              <a:tr h="120462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dirty="0" smtClean="0">
                          <a:ln>
                            <a:noFill/>
                          </a:ln>
                          <a:solidFill>
                            <a:schemeClr val="tx1"/>
                          </a:solidFill>
                          <a:effectLst/>
                          <a:latin typeface="Arial" charset="0"/>
                        </a:rPr>
                        <a:t>Система лесной сертификации</a:t>
                      </a:r>
                    </a:p>
                  </a:txBody>
                  <a:tcPr marL="100806" marR="100806" marT="48034" marB="480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dirty="0" smtClean="0">
                          <a:ln>
                            <a:noFill/>
                          </a:ln>
                          <a:solidFill>
                            <a:schemeClr val="tx1"/>
                          </a:solidFill>
                          <a:effectLst/>
                          <a:latin typeface="Arial" charset="0"/>
                        </a:rPr>
                        <a:t>Площадь, </a:t>
                      </a:r>
                      <a:r>
                        <a:rPr kumimoji="0" lang="ru-RU" sz="2400" b="0" i="0" u="none" strike="noStrike" cap="none" normalizeH="0" baseline="0" dirty="0" err="1" smtClean="0">
                          <a:ln>
                            <a:noFill/>
                          </a:ln>
                          <a:solidFill>
                            <a:schemeClr val="tx1"/>
                          </a:solidFill>
                          <a:effectLst/>
                          <a:latin typeface="Arial" charset="0"/>
                        </a:rPr>
                        <a:t>млн.га</a:t>
                      </a:r>
                      <a:endParaRPr kumimoji="0" lang="ru-RU" sz="2400" b="0" i="0" u="none" strike="noStrike" cap="none" normalizeH="0" baseline="0" dirty="0" smtClean="0">
                        <a:ln>
                          <a:noFill/>
                        </a:ln>
                        <a:solidFill>
                          <a:schemeClr val="tx1"/>
                        </a:solidFill>
                        <a:effectLst/>
                        <a:latin typeface="Arial" charset="0"/>
                      </a:endParaRPr>
                    </a:p>
                  </a:txBody>
                  <a:tcPr marL="100806" marR="100806" marT="48034" marB="480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dirty="0" smtClean="0">
                          <a:ln>
                            <a:noFill/>
                          </a:ln>
                          <a:solidFill>
                            <a:schemeClr val="tx1"/>
                          </a:solidFill>
                          <a:effectLst/>
                          <a:latin typeface="Arial" charset="0"/>
                        </a:rPr>
                        <a:t>Доля сертифицированных лесов, %</a:t>
                      </a:r>
                    </a:p>
                  </a:txBody>
                  <a:tcPr marL="100806" marR="100806" marT="48034" marB="480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66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900" b="0" i="0" u="none" strike="noStrike" cap="none" normalizeH="0" baseline="0" smtClean="0">
                          <a:ln>
                            <a:noFill/>
                          </a:ln>
                          <a:solidFill>
                            <a:schemeClr val="tx1"/>
                          </a:solidFill>
                          <a:effectLst/>
                          <a:latin typeface="Calibri" pitchFamily="34" charset="0"/>
                        </a:rPr>
                        <a:t>FSC</a:t>
                      </a:r>
                      <a:endParaRPr kumimoji="0" lang="ru-RU" sz="2900" b="0" i="0" u="none" strike="noStrike" cap="none" normalizeH="0" baseline="0" smtClean="0">
                        <a:ln>
                          <a:noFill/>
                        </a:ln>
                        <a:solidFill>
                          <a:schemeClr val="tx1"/>
                        </a:solidFill>
                        <a:effectLst/>
                        <a:latin typeface="Calibri" pitchFamily="34" charset="0"/>
                      </a:endParaRPr>
                    </a:p>
                  </a:txBody>
                  <a:tcPr marL="100806" marR="100806" marT="48034" marB="480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900" b="0" i="0" u="none" strike="noStrike" cap="none" normalizeH="0" baseline="0" dirty="0" smtClean="0">
                          <a:ln>
                            <a:noFill/>
                          </a:ln>
                          <a:solidFill>
                            <a:schemeClr val="tx1"/>
                          </a:solidFill>
                          <a:effectLst/>
                          <a:latin typeface="Arial" charset="0"/>
                        </a:rPr>
                        <a:t>0,08</a:t>
                      </a:r>
                    </a:p>
                  </a:txBody>
                  <a:tcPr marL="100806" marR="100806" marT="48034" marB="480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900" b="0" i="0" u="none" strike="noStrike" cap="none" normalizeH="0" baseline="0" dirty="0" smtClean="0">
                          <a:ln>
                            <a:noFill/>
                          </a:ln>
                          <a:solidFill>
                            <a:schemeClr val="tx1"/>
                          </a:solidFill>
                          <a:effectLst/>
                          <a:latin typeface="Arial" charset="0"/>
                        </a:rPr>
                        <a:t>100</a:t>
                      </a:r>
                    </a:p>
                  </a:txBody>
                  <a:tcPr marL="100806" marR="100806" marT="48034" marB="480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107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900" b="0" i="0" u="none" strike="noStrike" cap="none" normalizeH="0" baseline="0" dirty="0" smtClean="0">
                          <a:ln>
                            <a:noFill/>
                          </a:ln>
                          <a:solidFill>
                            <a:schemeClr val="tx1"/>
                          </a:solidFill>
                          <a:effectLst/>
                          <a:latin typeface="Calibri" pitchFamily="34" charset="0"/>
                        </a:rPr>
                        <a:t>ЛСБ</a:t>
                      </a:r>
                    </a:p>
                  </a:txBody>
                  <a:tcPr marL="100806" marR="100806" marT="48034" marB="480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900" b="0" i="0" u="none" strike="noStrike" cap="none" normalizeH="0" baseline="0" dirty="0" smtClean="0">
                          <a:ln>
                            <a:noFill/>
                          </a:ln>
                          <a:solidFill>
                            <a:schemeClr val="tx1"/>
                          </a:solidFill>
                          <a:effectLst/>
                          <a:latin typeface="Arial" charset="0"/>
                        </a:rPr>
                        <a:t>0,08</a:t>
                      </a:r>
                    </a:p>
                  </a:txBody>
                  <a:tcPr marL="100806" marR="100806" marT="48034" marB="480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900" b="0" i="0" u="none" strike="noStrike" cap="none" normalizeH="0" baseline="0" dirty="0" smtClean="0">
                          <a:ln>
                            <a:noFill/>
                          </a:ln>
                          <a:solidFill>
                            <a:schemeClr val="tx1"/>
                          </a:solidFill>
                          <a:effectLst/>
                          <a:latin typeface="Arial" charset="0"/>
                        </a:rPr>
                        <a:t>100</a:t>
                      </a:r>
                    </a:p>
                  </a:txBody>
                  <a:tcPr marL="100806" marR="100806" marT="48034" marB="480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813E451B-E812-49BC-98E1-4360BB774C43}" type="slidenum">
              <a:rPr lang="ru-RU" altLang="ru-RU">
                <a:effectLst>
                  <a:outerShdw blurRad="38100" dist="38100" dir="2700000" algn="tl">
                    <a:srgbClr val="000000"/>
                  </a:outerShdw>
                </a:effectLst>
              </a:rPr>
              <a:pPr algn="r">
                <a:defRPr/>
              </a:pPr>
              <a:t>16</a:t>
            </a:fld>
            <a:endParaRPr lang="ru-RU" alt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6632"/>
            <a:ext cx="8568952" cy="5324535"/>
          </a:xfrm>
          <a:prstGeom prst="rect">
            <a:avLst/>
          </a:prstGeom>
        </p:spPr>
        <p:txBody>
          <a:bodyPr wrap="square">
            <a:spAutoFit/>
          </a:bodyPr>
          <a:lstStyle/>
          <a:p>
            <a:r>
              <a:rPr lang="en-US" sz="2800" b="1" dirty="0" smtClean="0"/>
              <a:t>                  </a:t>
            </a:r>
            <a:r>
              <a:rPr lang="ru-RU" sz="2400" b="1" dirty="0" err="1" smtClean="0"/>
              <a:t>Лесовосстановление</a:t>
            </a:r>
            <a:r>
              <a:rPr lang="ru-RU" sz="2400" b="1" dirty="0" smtClean="0"/>
              <a:t> </a:t>
            </a:r>
            <a:r>
              <a:rPr lang="ru-RU" sz="2400" b="1" dirty="0"/>
              <a:t>и </a:t>
            </a:r>
            <a:r>
              <a:rPr lang="ru-RU" sz="2400" b="1" dirty="0" smtClean="0"/>
              <a:t>лесоразведение</a:t>
            </a:r>
            <a:endParaRPr lang="en-US" sz="2400" b="1" dirty="0" smtClean="0"/>
          </a:p>
          <a:p>
            <a:r>
              <a:rPr lang="en-US" sz="2400" b="1" dirty="0" smtClean="0" smtId="4294967295">
                <a:solidFill>
                  <a:srgbClr val="FFC000"/>
                </a:solidFill>
                <a:highlight>
                  <a:srgbClr val="000000">
                    <a:alpha val="0"/>
                  </a:srgbClr>
                </a:highlight>
                <a:latin typeface="Times New Roman"/>
              </a:rPr>
              <a:t>                            Reforestation </a:t>
            </a:r>
            <a:r>
              <a:rPr lang="en-US" sz="2400" b="1" dirty="0" smtId="4294967295">
                <a:solidFill>
                  <a:srgbClr val="FFC000"/>
                </a:solidFill>
                <a:highlight>
                  <a:srgbClr val="000000">
                    <a:alpha val="0"/>
                  </a:srgbClr>
                </a:highlight>
                <a:latin typeface="Times New Roman"/>
              </a:rPr>
              <a:t>and </a:t>
            </a:r>
            <a:r>
              <a:rPr lang="en-US" sz="2400" b="1" dirty="0" smtClean="0" smtId="4294967295">
                <a:solidFill>
                  <a:srgbClr val="FFC000"/>
                </a:solidFill>
                <a:highlight>
                  <a:srgbClr val="000000">
                    <a:alpha val="0"/>
                  </a:srgbClr>
                </a:highlight>
                <a:latin typeface="Times New Roman"/>
              </a:rPr>
              <a:t>afforestation</a:t>
            </a:r>
            <a:endParaRPr lang="ru-RU" sz="1200" dirty="0"/>
          </a:p>
          <a:p>
            <a:r>
              <a:rPr lang="ru-RU" sz="1200" b="1" dirty="0"/>
              <a:t>За 7 месяцев 2018 год </a:t>
            </a:r>
            <a:r>
              <a:rPr lang="ru-RU" sz="1200" b="1" dirty="0" err="1"/>
              <a:t>лесовосстановление</a:t>
            </a:r>
            <a:r>
              <a:rPr lang="ru-RU" sz="1200" b="1" dirty="0"/>
              <a:t> и лесоразведение выполнено на площади 164 га, в том числе посадка - 156 га.</a:t>
            </a:r>
            <a:endParaRPr lang="ru-RU" sz="1200" dirty="0"/>
          </a:p>
          <a:p>
            <a:r>
              <a:rPr lang="ru-RU" sz="1200" b="1" dirty="0"/>
              <a:t>Уход за лесными культурами в 2018 году проведен на площади 413 га, дополнение – 270  га.</a:t>
            </a:r>
            <a:endParaRPr lang="ru-RU" sz="1200" dirty="0"/>
          </a:p>
          <a:p>
            <a:r>
              <a:rPr lang="ru-RU" sz="1200" b="1" dirty="0"/>
              <a:t>Процент освоения </a:t>
            </a:r>
            <a:r>
              <a:rPr lang="ru-RU" sz="1200" b="1" dirty="0" err="1"/>
              <a:t>лесокультурного</a:t>
            </a:r>
            <a:r>
              <a:rPr lang="ru-RU" sz="1200" b="1" dirty="0"/>
              <a:t> ф </a:t>
            </a:r>
            <a:r>
              <a:rPr lang="ru-RU" sz="1200" b="1" dirty="0" err="1"/>
              <a:t>онда</a:t>
            </a:r>
            <a:r>
              <a:rPr lang="ru-RU" sz="1200" b="1" dirty="0"/>
              <a:t> составил 76,2% Приживаемость лесных культур  за 2017 год составила 86,0 %</a:t>
            </a:r>
            <a:endParaRPr lang="ru-RU" sz="1200" dirty="0"/>
          </a:p>
          <a:p>
            <a:r>
              <a:rPr lang="ru-RU" sz="1200" b="1" dirty="0"/>
              <a:t>Введено молодняков хозяйственно-ценных пород за 2017 год, на площади 308 га, в том числе:</a:t>
            </a:r>
            <a:endParaRPr lang="ru-RU" sz="1200" dirty="0"/>
          </a:p>
          <a:p>
            <a:r>
              <a:rPr lang="ru-RU" sz="1200" b="1" dirty="0"/>
              <a:t>-  лесных культур, созданных в порядке частичной реконструкции малоценных насаждений и под пологом леса 30 га;</a:t>
            </a:r>
            <a:endParaRPr lang="ru-RU" sz="1200" dirty="0"/>
          </a:p>
          <a:p>
            <a:r>
              <a:rPr lang="ru-RU" sz="1200" b="1" dirty="0" smtClean="0"/>
              <a:t>-</a:t>
            </a:r>
            <a:r>
              <a:rPr lang="en-US" sz="1200" b="1" dirty="0" smtClean="0"/>
              <a:t> </a:t>
            </a:r>
            <a:r>
              <a:rPr lang="ru-RU" sz="1200" b="1" dirty="0" smtClean="0"/>
              <a:t>лесные </a:t>
            </a:r>
            <a:r>
              <a:rPr lang="ru-RU" sz="1200" b="1" dirty="0"/>
              <a:t>культуры на вырубках и на не покрытых лесом землях-148 га;</a:t>
            </a:r>
            <a:endParaRPr lang="ru-RU" sz="1200" dirty="0"/>
          </a:p>
          <a:p>
            <a:r>
              <a:rPr lang="ru-RU" sz="1200" b="1" dirty="0" smtClean="0"/>
              <a:t>-</a:t>
            </a:r>
            <a:r>
              <a:rPr lang="en-US" sz="1200" b="1" dirty="0" smtClean="0"/>
              <a:t> </a:t>
            </a:r>
            <a:r>
              <a:rPr lang="ru-RU" sz="1200" b="1" dirty="0" smtClean="0"/>
              <a:t>проведение </a:t>
            </a:r>
            <a:r>
              <a:rPr lang="ru-RU" sz="1200" b="1" dirty="0"/>
              <a:t>мер содействия естественному возобновлению леса - 37 га.;</a:t>
            </a:r>
            <a:endParaRPr lang="ru-RU" sz="1200" dirty="0"/>
          </a:p>
          <a:p>
            <a:r>
              <a:rPr lang="ru-RU" sz="1200" b="1" dirty="0" smtClean="0"/>
              <a:t>-</a:t>
            </a:r>
            <a:r>
              <a:rPr lang="en-US" sz="1200" b="1" dirty="0" smtClean="0"/>
              <a:t> </a:t>
            </a:r>
            <a:r>
              <a:rPr lang="ru-RU" sz="1200" b="1" dirty="0" err="1" smtClean="0"/>
              <a:t>мягколиственных</a:t>
            </a:r>
            <a:r>
              <a:rPr lang="ru-RU" sz="1200" b="1" dirty="0" smtClean="0"/>
              <a:t> </a:t>
            </a:r>
            <a:r>
              <a:rPr lang="ru-RU" sz="1200" b="1" dirty="0"/>
              <a:t>молодняков, переведенных в результате рубок ухода в хвойную или твердолиственную группу насаждений - 40 га;</a:t>
            </a:r>
            <a:endParaRPr lang="ru-RU" sz="1200" dirty="0"/>
          </a:p>
          <a:p>
            <a:pPr marL="171450" indent="-171450">
              <a:buFontTx/>
              <a:buChar char="-"/>
            </a:pPr>
            <a:r>
              <a:rPr lang="ru-RU" sz="1200" b="1" dirty="0" smtClean="0"/>
              <a:t>земель</a:t>
            </a:r>
            <a:r>
              <a:rPr lang="ru-RU" sz="1200" b="1" dirty="0"/>
              <a:t>, не покрытых лесом, оставленных под естественное </a:t>
            </a:r>
            <a:r>
              <a:rPr lang="ru-RU" sz="1200" b="1" dirty="0" err="1"/>
              <a:t>лесовозобновление</a:t>
            </a:r>
            <a:r>
              <a:rPr lang="ru-RU" sz="1200" b="1" dirty="0"/>
              <a:t> – 53 </a:t>
            </a:r>
            <a:r>
              <a:rPr lang="ru-RU" sz="1200" b="1" dirty="0" smtClean="0"/>
              <a:t>га</a:t>
            </a:r>
            <a:endParaRPr lang="en-US" sz="1200" b="1" dirty="0" smtClean="0"/>
          </a:p>
          <a:p>
            <a:r>
              <a:rPr lang="en-US" sz="1200" b="1" dirty="0" smtId="4294967295">
                <a:solidFill>
                  <a:srgbClr val="FFC000"/>
                </a:solidFill>
                <a:highlight>
                  <a:srgbClr val="000000">
                    <a:alpha val="0"/>
                  </a:srgbClr>
                </a:highlight>
                <a:latin typeface="Times New Roman"/>
              </a:rPr>
              <a:t>For 7 months of the year 2018 reforestation and afforestation are made  on the area of 164 hectares, including afforestation - 156 ha.</a:t>
            </a:r>
          </a:p>
          <a:p>
            <a:r>
              <a:rPr lang="en-US" sz="1200" b="1" dirty="0" smtId="4294967295">
                <a:solidFill>
                  <a:srgbClr val="FFC000"/>
                </a:solidFill>
                <a:highlight>
                  <a:srgbClr val="000000">
                    <a:alpha val="0"/>
                  </a:srgbClr>
                </a:highlight>
                <a:latin typeface="Times New Roman"/>
              </a:rPr>
              <a:t>The handling of forest crops in 2018 is conducted on an area of 413 hectares, supplement handling – 270 hectares.</a:t>
            </a:r>
          </a:p>
          <a:p>
            <a:r>
              <a:rPr lang="en-US" sz="1200" b="1" dirty="0" smtId="4294967295">
                <a:solidFill>
                  <a:srgbClr val="FFC000"/>
                </a:solidFill>
                <a:highlight>
                  <a:srgbClr val="000000">
                    <a:alpha val="0"/>
                  </a:srgbClr>
                </a:highlight>
                <a:latin typeface="Times New Roman"/>
              </a:rPr>
              <a:t>The percentage of development of </a:t>
            </a:r>
            <a:r>
              <a:rPr lang="en-US" sz="1200" b="1" dirty="0" err="1" smtId="4294967295">
                <a:solidFill>
                  <a:srgbClr val="FFC000"/>
                </a:solidFill>
                <a:highlight>
                  <a:srgbClr val="000000">
                    <a:alpha val="0"/>
                  </a:srgbClr>
                </a:highlight>
                <a:latin typeface="Times New Roman"/>
              </a:rPr>
              <a:t>reafforesting</a:t>
            </a:r>
            <a:r>
              <a:rPr lang="en-US" sz="1200" b="1" dirty="0" smtId="4294967295">
                <a:solidFill>
                  <a:srgbClr val="FFC000"/>
                </a:solidFill>
                <a:highlight>
                  <a:srgbClr val="000000">
                    <a:alpha val="0"/>
                  </a:srgbClr>
                </a:highlight>
                <a:latin typeface="Times New Roman"/>
              </a:rPr>
              <a:t> reserves is 76.2%. Root-taking of forest plantations in 2017 was amounted to 86,0 %</a:t>
            </a:r>
          </a:p>
          <a:p>
            <a:r>
              <a:rPr lang="en-US" sz="1200" b="1" dirty="0" smtId="4294967295">
                <a:solidFill>
                  <a:srgbClr val="FFC000"/>
                </a:solidFill>
                <a:highlight>
                  <a:srgbClr val="000000">
                    <a:alpha val="0"/>
                  </a:srgbClr>
                </a:highlight>
                <a:latin typeface="Times New Roman"/>
              </a:rPr>
              <a:t>In 2017 saplings of economically valuable species are planted on the area of 308 hectares, including:</a:t>
            </a:r>
          </a:p>
          <a:p>
            <a:r>
              <a:rPr lang="en-US" sz="1200" b="1" dirty="0" smtId="4294967295">
                <a:solidFill>
                  <a:srgbClr val="FFC000"/>
                </a:solidFill>
                <a:highlight>
                  <a:srgbClr val="000000">
                    <a:alpha val="0"/>
                  </a:srgbClr>
                </a:highlight>
                <a:latin typeface="Times New Roman"/>
              </a:rPr>
              <a:t>- forest crops, created in the course of partial reconstruction of low valuable stands and forest canopy cover 30 hectares;</a:t>
            </a:r>
          </a:p>
          <a:p>
            <a:r>
              <a:rPr lang="en-US" sz="1200" b="1" dirty="0" smtClean="0" smtId="4294967295">
                <a:solidFill>
                  <a:srgbClr val="FFC000"/>
                </a:solidFill>
                <a:highlight>
                  <a:srgbClr val="000000">
                    <a:alpha val="0"/>
                  </a:srgbClr>
                </a:highlight>
                <a:latin typeface="Times New Roman"/>
              </a:rPr>
              <a:t>- forest </a:t>
            </a:r>
            <a:r>
              <a:rPr lang="en-US" sz="1200" b="1" dirty="0" smtId="4294967295">
                <a:solidFill>
                  <a:srgbClr val="FFC000"/>
                </a:solidFill>
                <a:highlight>
                  <a:srgbClr val="000000">
                    <a:alpha val="0"/>
                  </a:srgbClr>
                </a:highlight>
                <a:latin typeface="Times New Roman"/>
              </a:rPr>
              <a:t>plantations on wood-cut areas and forested lands -148 ha;</a:t>
            </a:r>
          </a:p>
          <a:p>
            <a:r>
              <a:rPr lang="en-US" sz="1200" b="1" dirty="0" smtClean="0" smtId="4294967295">
                <a:solidFill>
                  <a:srgbClr val="FFC000"/>
                </a:solidFill>
                <a:highlight>
                  <a:srgbClr val="000000">
                    <a:alpha val="0"/>
                  </a:srgbClr>
                </a:highlight>
                <a:latin typeface="Times New Roman"/>
              </a:rPr>
              <a:t>- the </a:t>
            </a:r>
            <a:r>
              <a:rPr lang="en-US" sz="1200" b="1" dirty="0" smtId="4294967295">
                <a:solidFill>
                  <a:srgbClr val="FFC000"/>
                </a:solidFill>
                <a:highlight>
                  <a:srgbClr val="000000">
                    <a:alpha val="0"/>
                  </a:srgbClr>
                </a:highlight>
                <a:latin typeface="Times New Roman"/>
              </a:rPr>
              <a:t>implementation of measures to promote forest natural regeneration - 37 ha.;</a:t>
            </a:r>
          </a:p>
          <a:p>
            <a:r>
              <a:rPr lang="en-US" sz="1200" b="1" dirty="0" smtClean="0" smtId="4294967295">
                <a:solidFill>
                  <a:srgbClr val="FFC000"/>
                </a:solidFill>
                <a:highlight>
                  <a:srgbClr val="000000">
                    <a:alpha val="0"/>
                  </a:srgbClr>
                </a:highlight>
                <a:latin typeface="Times New Roman"/>
              </a:rPr>
              <a:t>- soft-wooded </a:t>
            </a:r>
            <a:r>
              <a:rPr lang="en-US" sz="1200" b="1" dirty="0" smtId="4294967295">
                <a:solidFill>
                  <a:srgbClr val="FFC000"/>
                </a:solidFill>
                <a:highlight>
                  <a:srgbClr val="000000">
                    <a:alpha val="0"/>
                  </a:srgbClr>
                </a:highlight>
                <a:latin typeface="Times New Roman"/>
              </a:rPr>
              <a:t>broadleaved saplings, transferred as a result of wood cut in coniferous or hardwood group stands - 40 ha;</a:t>
            </a:r>
          </a:p>
          <a:p>
            <a:r>
              <a:rPr lang="en-US" sz="1200" b="1" dirty="0" smtId="4294967295">
                <a:solidFill>
                  <a:srgbClr val="FFC000"/>
                </a:solidFill>
                <a:highlight>
                  <a:srgbClr val="000000">
                    <a:alpha val="0"/>
                  </a:srgbClr>
                </a:highlight>
                <a:latin typeface="Times New Roman"/>
              </a:rPr>
              <a:t>- lands not covered with forest, left for natural reforestation - 53 ha</a:t>
            </a:r>
          </a:p>
          <a:p>
            <a:pPr marL="171450" indent="-171450">
              <a:buFontTx/>
              <a:buChar char="-"/>
            </a:pPr>
            <a:endParaRPr lang="ru-RU" sz="1200" dirty="0">
              <a:solidFill>
                <a:srgbClr val="FFC000"/>
              </a:solidFill>
            </a:endParaRPr>
          </a:p>
        </p:txBody>
      </p:sp>
      <p:pic>
        <p:nvPicPr>
          <p:cNvPr id="3074" name="Picture 2" descr="C:\Users\User\Desktop\ИЗ БУКЛЕТА\44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29200"/>
            <a:ext cx="3569596" cy="16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ИЗ БУКЛЕТА\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068" y="5229200"/>
            <a:ext cx="3528392" cy="16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93" name="Group 81"/>
          <p:cNvGraphicFramePr>
            <a:graphicFrameLocks noGrp="1"/>
          </p:cNvGraphicFramePr>
          <p:nvPr>
            <p:extLst>
              <p:ext uri="{D42A27DB-BD31-4B8C-83A1-F6EECF244321}">
                <p14:modId xmlns:p14="http://schemas.microsoft.com/office/powerpoint/2010/main" val="522133343"/>
              </p:ext>
            </p:extLst>
          </p:nvPr>
        </p:nvGraphicFramePr>
        <p:xfrm>
          <a:off x="260350" y="960438"/>
          <a:ext cx="6691908" cy="3734870"/>
        </p:xfrm>
        <a:graphic>
          <a:graphicData uri="http://schemas.openxmlformats.org/drawingml/2006/table">
            <a:tbl>
              <a:tblPr/>
              <a:tblGrid>
                <a:gridCol w="3724554"/>
                <a:gridCol w="772230"/>
                <a:gridCol w="772230"/>
                <a:gridCol w="711447"/>
                <a:gridCol w="711447"/>
              </a:tblGrid>
              <a:tr h="33025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Показатели</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2015 год</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2016 год</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2017 год</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2018 год</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011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Строительство систем орошения на питомниках, га</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0,02</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Строительство теплиц, га</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0,04</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203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Объем выращивания посадочного материала, млн. шт.</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3,3</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5,0</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6,6</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5,9</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63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в том числе: выращивание посадочного материала в закрытом грунте, млн. шт.</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1,4</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1,5</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1,3</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1,5</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094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в том числе: выращивание посадочного материала с закрытой корневой системой, тыс. шт.</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48,7</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76,2</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84,3</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143,9</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85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rPr>
                        <a:t>Инвестиции в питомническое хозяйство, тыс. руб.*</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14,3</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4,5</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1,0</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6,6</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2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rPr>
                        <a:t>Доходы от ведения питомнического хозяйства, тыс. руб.*</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75,9</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47,6</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78,3</a:t>
                      </a: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94,5</a:t>
                      </a:r>
                      <a:endParaRPr kumimoji="0" lang="ru-RU" sz="1600" b="1" i="0" u="none" strike="noStrike" cap="none" normalizeH="0" baseline="0" dirty="0" smtClean="0">
                        <a:ln>
                          <a:noFill/>
                        </a:ln>
                        <a:solidFill>
                          <a:schemeClr val="tx1"/>
                        </a:solidFill>
                        <a:effectLst/>
                        <a:latin typeface="Times New Roman" pitchFamily="18" charset="0"/>
                      </a:endParaRPr>
                    </a:p>
                  </a:txBody>
                  <a:tcPr marL="5723" marR="5723" marT="5722"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82" name="TextBox 3"/>
          <p:cNvSpPr txBox="1">
            <a:spLocks noChangeArrowheads="1"/>
          </p:cNvSpPr>
          <p:nvPr/>
        </p:nvSpPr>
        <p:spPr bwMode="auto">
          <a:xfrm>
            <a:off x="114799" y="5805488"/>
            <a:ext cx="8947743" cy="6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664" tIns="42332" rIns="84664" bIns="42332">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ru-RU" sz="1900" b="1" dirty="0">
                <a:solidFill>
                  <a:srgbClr val="FFFFFF"/>
                </a:solidFill>
                <a:latin typeface="Arial" charset="0"/>
              </a:rPr>
              <a:t>В настоящее время в </a:t>
            </a:r>
            <a:r>
              <a:rPr lang="ru-RU" sz="1900" b="1" dirty="0" smtClean="0">
                <a:solidFill>
                  <a:srgbClr val="FFFFFF"/>
                </a:solidFill>
                <a:latin typeface="Arial" charset="0"/>
              </a:rPr>
              <a:t>лесхозе </a:t>
            </a:r>
            <a:r>
              <a:rPr lang="ru-RU" sz="1900" b="1" dirty="0">
                <a:solidFill>
                  <a:srgbClr val="FFFFFF"/>
                </a:solidFill>
                <a:latin typeface="Arial" charset="0"/>
              </a:rPr>
              <a:t>имеется 1</a:t>
            </a:r>
            <a:r>
              <a:rPr lang="ru-RU" sz="1900" b="1" dirty="0" smtClean="0">
                <a:solidFill>
                  <a:srgbClr val="FFFFFF"/>
                </a:solidFill>
                <a:latin typeface="Arial" charset="0"/>
              </a:rPr>
              <a:t> постоянный лесной питомник </a:t>
            </a:r>
            <a:endParaRPr lang="ru-RU" sz="1900" b="1" dirty="0">
              <a:solidFill>
                <a:srgbClr val="FFFFFF"/>
              </a:solidFill>
              <a:latin typeface="Arial" charset="0"/>
            </a:endParaRPr>
          </a:p>
          <a:p>
            <a:pPr algn="ctr" eaLnBrk="1" hangingPunct="1"/>
            <a:r>
              <a:rPr lang="ru-RU" sz="1900" b="1" dirty="0">
                <a:solidFill>
                  <a:srgbClr val="FFFFFF"/>
                </a:solidFill>
                <a:latin typeface="Arial" charset="0"/>
              </a:rPr>
              <a:t>общей площадью </a:t>
            </a:r>
            <a:r>
              <a:rPr lang="ru-RU" sz="1900" b="1" dirty="0" smtClean="0">
                <a:solidFill>
                  <a:srgbClr val="FFFFFF"/>
                </a:solidFill>
                <a:latin typeface="Arial" charset="0"/>
              </a:rPr>
              <a:t>6,1 </a:t>
            </a:r>
            <a:r>
              <a:rPr lang="ru-RU" sz="1900" b="1" dirty="0">
                <a:solidFill>
                  <a:srgbClr val="FFFFFF"/>
                </a:solidFill>
                <a:latin typeface="Arial" charset="0"/>
              </a:rPr>
              <a:t>га.</a:t>
            </a:r>
          </a:p>
        </p:txBody>
      </p:sp>
      <p:sp>
        <p:nvSpPr>
          <p:cNvPr id="94283" name="TextBox 3"/>
          <p:cNvSpPr txBox="1">
            <a:spLocks noChangeArrowheads="1"/>
          </p:cNvSpPr>
          <p:nvPr/>
        </p:nvSpPr>
        <p:spPr bwMode="auto">
          <a:xfrm>
            <a:off x="250825" y="5013325"/>
            <a:ext cx="84248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64" tIns="42332" rIns="84664" bIns="42332">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ru-RU" sz="1200" b="1" dirty="0" smtClean="0">
                <a:solidFill>
                  <a:srgbClr val="FFFFFF"/>
                </a:solidFill>
                <a:latin typeface="Arial" charset="0"/>
              </a:rPr>
              <a:t>.</a:t>
            </a:r>
            <a:endParaRPr lang="ru-RU" sz="1200" b="1" dirty="0">
              <a:solidFill>
                <a:srgbClr val="FFFFFF"/>
              </a:solidFill>
              <a:latin typeface="Arial" charset="0"/>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137428EB-6B44-43AB-BAF2-D9802875DFCB}" type="slidenum">
              <a:rPr lang="ru-RU" altLang="ru-RU">
                <a:solidFill>
                  <a:srgbClr val="FFFFFF"/>
                </a:solidFill>
                <a:effectLst>
                  <a:outerShdw blurRad="38100" dist="38100" dir="2700000" algn="tl">
                    <a:srgbClr val="000000"/>
                  </a:outerShdw>
                </a:effectLst>
              </a:rPr>
              <a:pPr algn="r">
                <a:defRPr/>
              </a:pPr>
              <a:t>18</a:t>
            </a:fld>
            <a:endParaRPr lang="ru-RU" altLang="ru-RU" dirty="0">
              <a:solidFill>
                <a:srgbClr val="FFFFFF"/>
              </a:solidFill>
              <a:effectLst>
                <a:outerShdw blurRad="38100" dist="38100" dir="2700000" algn="tl">
                  <a:srgbClr val="000000"/>
                </a:outerShdw>
              </a:effectLst>
            </a:endParaRPr>
          </a:p>
        </p:txBody>
      </p:sp>
      <p:sp>
        <p:nvSpPr>
          <p:cNvPr id="7" name="Rectangle 2"/>
          <p:cNvSpPr>
            <a:spLocks noGrp="1" noChangeArrowheads="1"/>
          </p:cNvSpPr>
          <p:nvPr>
            <p:ph type="title"/>
          </p:nvPr>
        </p:nvSpPr>
        <p:spPr>
          <a:xfrm>
            <a:off x="0" y="0"/>
            <a:ext cx="9144000" cy="1052513"/>
          </a:xfrm>
        </p:spPr>
        <p:txBody>
          <a:bodyPr/>
          <a:lstStyle/>
          <a:p>
            <a:pPr eaLnBrk="1" hangingPunct="1">
              <a:spcBef>
                <a:spcPts val="1200"/>
              </a:spcBef>
              <a:spcAft>
                <a:spcPts val="0"/>
              </a:spcAft>
              <a:defRPr/>
            </a:pPr>
            <a:r>
              <a:rPr lang="ru-RU" sz="2400" dirty="0" smtClean="0"/>
              <a:t>Основные показатели развития питомнического хозяйства </a:t>
            </a:r>
            <a:br>
              <a:rPr lang="ru-RU" sz="2400" dirty="0" smtClean="0"/>
            </a:br>
            <a:r>
              <a:rPr lang="en-US" sz="2400" kern="1200" dirty="0">
                <a:solidFill>
                  <a:srgbClr val="FFC000"/>
                </a:solidFill>
              </a:rPr>
              <a:t>Main indicators of forest nurseries </a:t>
            </a:r>
            <a:r>
              <a:rPr lang="en-US" sz="2400" kern="1200" dirty="0" smtClean="0">
                <a:solidFill>
                  <a:srgbClr val="FFC000"/>
                </a:solidFill>
              </a:rPr>
              <a:t>development</a:t>
            </a:r>
            <a:endParaRPr lang="ru-RU" sz="2400" kern="1200" dirty="0" smtClean="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28625" y="214312"/>
            <a:ext cx="8229600" cy="1270471"/>
          </a:xfrm>
        </p:spPr>
        <p:txBody>
          <a:bodyPr/>
          <a:lstStyle/>
          <a:p>
            <a:pPr>
              <a:lnSpc>
                <a:spcPct val="80000"/>
              </a:lnSpc>
              <a:defRPr/>
            </a:pPr>
            <a:r>
              <a:rPr lang="ru-RU" sz="2400" kern="1200" dirty="0" smtClean="0">
                <a:solidFill>
                  <a:schemeClr val="tx1"/>
                </a:solidFill>
              </a:rPr>
              <a:t>Радиационная обстановка на территории ГЛХУ «Краснопольский лесхоз»</a:t>
            </a:r>
            <a:r>
              <a:rPr lang="en-US" sz="2400" kern="1200" dirty="0" smtClean="0">
                <a:solidFill>
                  <a:schemeClr val="tx1"/>
                </a:solidFill>
              </a:rPr>
              <a:t/>
            </a:r>
            <a:br>
              <a:rPr lang="en-US" sz="2400" kern="1200" dirty="0" smtClean="0">
                <a:solidFill>
                  <a:schemeClr val="tx1"/>
                </a:solidFill>
              </a:rPr>
            </a:br>
            <a:r>
              <a:rPr lang="en-US" sz="2400" kern="1200" dirty="0" smtId="4294967295">
                <a:solidFill>
                  <a:srgbClr val="FFC000"/>
                </a:solidFill>
                <a:effectLst/>
                <a:highlight>
                  <a:srgbClr val="000000">
                    <a:alpha val="0"/>
                  </a:srgbClr>
                </a:highlight>
              </a:rPr>
              <a:t>Radiation situation at the territory of State Forestry Institution "</a:t>
            </a:r>
            <a:r>
              <a:rPr lang="en-US" sz="2400" kern="1200" dirty="0" err="1" smtId="4294967295">
                <a:solidFill>
                  <a:srgbClr val="FFC000"/>
                </a:solidFill>
                <a:effectLst/>
                <a:highlight>
                  <a:srgbClr val="000000">
                    <a:alpha val="0"/>
                  </a:srgbClr>
                </a:highlight>
              </a:rPr>
              <a:t>Krasnopolie</a:t>
            </a:r>
            <a:r>
              <a:rPr lang="en-US" sz="2400" kern="1200" dirty="0" smtId="4294967295">
                <a:solidFill>
                  <a:srgbClr val="FFC000"/>
                </a:solidFill>
                <a:effectLst/>
                <a:highlight>
                  <a:srgbClr val="000000">
                    <a:alpha val="0"/>
                  </a:srgbClr>
                </a:highlight>
              </a:rPr>
              <a:t> Forestry"</a:t>
            </a:r>
            <a:endParaRPr lang="ru-RU" sz="2400" kern="1200" dirty="0" smtClean="0">
              <a:solidFill>
                <a:srgbClr val="FFC000"/>
              </a:solidFill>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D693AFD4-46A7-4C5B-AEDA-D4A19A352E12}" type="slidenum">
              <a:rPr lang="ru-RU" altLang="ru-RU">
                <a:effectLst>
                  <a:outerShdw blurRad="38100" dist="38100" dir="2700000" algn="tl">
                    <a:srgbClr val="000000"/>
                  </a:outerShdw>
                </a:effectLst>
              </a:rPr>
              <a:pPr algn="r">
                <a:defRPr/>
              </a:pPr>
              <a:t>19</a:t>
            </a:fld>
            <a:endParaRPr lang="ru-RU" altLang="ru-RU">
              <a:effectLst>
                <a:outerShdw blurRad="38100" dist="38100" dir="2700000" algn="tl">
                  <a:srgbClr val="000000"/>
                </a:outerShdw>
              </a:effectLst>
            </a:endParaRPr>
          </a:p>
        </p:txBody>
      </p:sp>
      <p:pic>
        <p:nvPicPr>
          <p:cNvPr id="121858" name="Picture 2" descr="D:\Общие документы\КАРТА РАДИОЛОГИИ_c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7848228" cy="48248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0825" y="-171450"/>
            <a:ext cx="8385175" cy="1431925"/>
          </a:xfrm>
        </p:spPr>
        <p:txBody>
          <a:bodyPr/>
          <a:lstStyle/>
          <a:p>
            <a:pPr eaLnBrk="1" hangingPunct="1">
              <a:lnSpc>
                <a:spcPct val="90000"/>
              </a:lnSpc>
              <a:spcBef>
                <a:spcPct val="20000"/>
              </a:spcBef>
              <a:buClr>
                <a:schemeClr val="hlink"/>
              </a:buClr>
              <a:buSzPct val="60000"/>
              <a:defRPr/>
            </a:pPr>
            <a:r>
              <a:rPr lang="ru-RU" sz="2800" dirty="0" smtClean="0">
                <a:solidFill>
                  <a:schemeClr val="tx1"/>
                </a:solidFill>
              </a:rPr>
              <a:t>Управление лесным хозяйством</a:t>
            </a:r>
            <a:r>
              <a:rPr lang="ru-RU" sz="2800" dirty="0" smtClean="0"/>
              <a:t/>
            </a:r>
            <a:br>
              <a:rPr lang="ru-RU" sz="2800" dirty="0" smtClean="0"/>
            </a:br>
            <a:r>
              <a:rPr lang="ru-RU" sz="2800" dirty="0" smtClean="0"/>
              <a:t> </a:t>
            </a:r>
            <a:r>
              <a:rPr lang="en-US" sz="2800" dirty="0" smtClean="0">
                <a:solidFill>
                  <a:srgbClr val="FFC000"/>
                </a:solidFill>
              </a:rPr>
              <a:t>Forestry management</a:t>
            </a:r>
            <a:endParaRPr lang="ru-RU" sz="2800" dirty="0">
              <a:solidFill>
                <a:srgbClr val="FFC000"/>
              </a:solidFill>
              <a:latin typeface="Arial" charset="0"/>
              <a:ea typeface="+mn-ea"/>
              <a:cs typeface="+mn-cs"/>
            </a:endParaRPr>
          </a:p>
        </p:txBody>
      </p:sp>
      <p:sp>
        <p:nvSpPr>
          <p:cNvPr id="6147" name="Rectangle 3"/>
          <p:cNvSpPr>
            <a:spLocks noGrp="1" noChangeArrowheads="1"/>
          </p:cNvSpPr>
          <p:nvPr>
            <p:ph type="body" idx="1"/>
          </p:nvPr>
        </p:nvSpPr>
        <p:spPr>
          <a:xfrm>
            <a:off x="0" y="1052513"/>
            <a:ext cx="9144000" cy="5805487"/>
          </a:xfrm>
        </p:spPr>
        <p:txBody>
          <a:bodyPr/>
          <a:lstStyle/>
          <a:p>
            <a:pPr eaLnBrk="1" hangingPunct="1">
              <a:lnSpc>
                <a:spcPct val="90000"/>
              </a:lnSpc>
              <a:defRPr/>
            </a:pPr>
            <a:r>
              <a:rPr lang="ru-RU" sz="1600" b="1" dirty="0" smtClean="0">
                <a:latin typeface="Arial" charset="0"/>
              </a:rPr>
              <a:t>Леса, которыми покрыто почти 40% территории республики, занимают ключевое место среди природных богатств Беларуси и являются уникальным возобновляемым ресурсом</a:t>
            </a:r>
          </a:p>
          <a:p>
            <a:pPr eaLnBrk="1" hangingPunct="1">
              <a:lnSpc>
                <a:spcPct val="90000"/>
              </a:lnSpc>
              <a:defRPr/>
            </a:pPr>
            <a:r>
              <a:rPr lang="ru-RU" sz="1600" b="1" dirty="0" smtClean="0">
                <a:latin typeface="Arial" charset="0"/>
              </a:rPr>
              <a:t>Все леса в Беларуси - исключительная собственность государства</a:t>
            </a:r>
          </a:p>
          <a:p>
            <a:pPr eaLnBrk="1" hangingPunct="1">
              <a:lnSpc>
                <a:spcPct val="80000"/>
              </a:lnSpc>
              <a:defRPr/>
            </a:pPr>
            <a:r>
              <a:rPr lang="ru-RU" sz="1600" b="1" dirty="0" smtClean="0">
                <a:latin typeface="Arial" charset="0"/>
              </a:rPr>
              <a:t>Общую политику по увеличению природно-ресурсного потенциала лесов, устойчивому лесопользованию определяет Президент и Правительство Республики Беларусь. Государственное управление по использованию, воспроизводству, охране и защите лесов страны, разработку нормативной базы по ведению лесного хозяйства, организацию рационального освоения лесных ресурсов осуществляет Министерство лесного хозяйства Республики Беларусь </a:t>
            </a:r>
            <a:endParaRPr lang="en-US" sz="1600" b="1" dirty="0" smtClean="0">
              <a:latin typeface="Arial" charset="0"/>
            </a:endParaRPr>
          </a:p>
          <a:p>
            <a:pPr eaLnBrk="1" hangingPunct="1">
              <a:lnSpc>
                <a:spcPct val="80000"/>
              </a:lnSpc>
              <a:buFont typeface="Wingdings" pitchFamily="2" charset="2"/>
              <a:buNone/>
              <a:defRPr/>
            </a:pPr>
            <a:endParaRPr lang="ru-RU" sz="1800" b="1" dirty="0" smtClean="0">
              <a:latin typeface="Arial" charset="0"/>
            </a:endParaRPr>
          </a:p>
          <a:p>
            <a:pPr eaLnBrk="1" hangingPunct="1">
              <a:lnSpc>
                <a:spcPct val="90000"/>
              </a:lnSpc>
              <a:defRPr/>
            </a:pPr>
            <a:r>
              <a:rPr lang="en-US" sz="1600" b="1" dirty="0" smtClean="0">
                <a:solidFill>
                  <a:srgbClr val="FFC000"/>
                </a:solidFill>
                <a:latin typeface="Arial" charset="0"/>
              </a:rPr>
              <a:t>Forests which cover almost 40 percent of the territory have the key position among the natural resources of Belarus and are the unique renewable resources.</a:t>
            </a:r>
            <a:endParaRPr lang="ru-RU" sz="1600" b="1" dirty="0" smtClean="0">
              <a:solidFill>
                <a:srgbClr val="FFC000"/>
              </a:solidFill>
              <a:latin typeface="Arial" charset="0"/>
            </a:endParaRPr>
          </a:p>
          <a:p>
            <a:pPr eaLnBrk="1" hangingPunct="1">
              <a:lnSpc>
                <a:spcPct val="90000"/>
              </a:lnSpc>
              <a:defRPr/>
            </a:pPr>
            <a:r>
              <a:rPr lang="en-US" sz="1600" b="1" dirty="0" smtClean="0">
                <a:solidFill>
                  <a:srgbClr val="FFC000"/>
                </a:solidFill>
                <a:latin typeface="Arial" charset="0"/>
              </a:rPr>
              <a:t>All forests in Belarus are the exceptional property of the state. </a:t>
            </a:r>
          </a:p>
          <a:p>
            <a:pPr eaLnBrk="1" hangingPunct="1">
              <a:lnSpc>
                <a:spcPct val="90000"/>
              </a:lnSpc>
              <a:defRPr/>
            </a:pPr>
            <a:r>
              <a:rPr lang="en-US" sz="1600" b="1" dirty="0" smtClean="0">
                <a:solidFill>
                  <a:srgbClr val="FFC000"/>
                </a:solidFill>
                <a:latin typeface="Arial" charset="0"/>
              </a:rPr>
              <a:t>The President and the Government of the Republic of Belarus define basic policy on the increase of resource potential of the forest and sustainable forest utilization. The Ministry of Forestry of the Republic of Belarus is responsible for state management of utilization, reproduction, conservation and protection of forestry in the country, elaboration of standard basis for forestry management, organization of rational use of forest resources</a:t>
            </a:r>
            <a:r>
              <a:rPr lang="en-US" sz="1600" dirty="0" smtClean="0">
                <a:solidFill>
                  <a:srgbClr val="FFC000"/>
                </a:solidFill>
              </a:rPr>
              <a:t>.</a:t>
            </a:r>
            <a:r>
              <a:rPr lang="ru-RU" sz="1600" dirty="0" smtClean="0">
                <a:solidFill>
                  <a:srgbClr val="FFC000"/>
                </a:solidFill>
              </a:rPr>
              <a:t> </a:t>
            </a:r>
          </a:p>
          <a:p>
            <a:pPr eaLnBrk="1" hangingPunct="1">
              <a:lnSpc>
                <a:spcPct val="90000"/>
              </a:lnSpc>
              <a:buFont typeface="Wingdings" pitchFamily="2" charset="2"/>
              <a:buNone/>
              <a:defRPr/>
            </a:pPr>
            <a:endParaRPr lang="ru-RU" sz="1800" dirty="0" smtClean="0">
              <a:solidFill>
                <a:srgbClr val="CBC1F5"/>
              </a:solidFill>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C4472280-7AAF-417C-AB19-347BB3E882B4}" type="slidenum">
              <a:rPr lang="ru-RU" altLang="ru-RU">
                <a:effectLst>
                  <a:outerShdw blurRad="38100" dist="38100" dir="2700000" algn="tl">
                    <a:srgbClr val="000000"/>
                  </a:outerShdw>
                </a:effectLst>
              </a:rPr>
              <a:pPr algn="r">
                <a:defRPr/>
              </a:pPr>
              <a:t>2</a:t>
            </a:fld>
            <a:endParaRPr lang="ru-RU" alt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385175" cy="1052513"/>
          </a:xfrm>
        </p:spPr>
        <p:txBody>
          <a:bodyPr/>
          <a:lstStyle/>
          <a:p>
            <a:pPr eaLnBrk="1" hangingPunct="1">
              <a:lnSpc>
                <a:spcPct val="80000"/>
              </a:lnSpc>
              <a:defRPr/>
            </a:pPr>
            <a:r>
              <a:rPr lang="ru-RU" sz="2800" kern="1200" dirty="0" smtClean="0">
                <a:solidFill>
                  <a:schemeClr val="tx1"/>
                </a:solidFill>
              </a:rPr>
              <a:t>Охрана лесов от пожаров</a:t>
            </a:r>
            <a:r>
              <a:rPr lang="ru-RU" sz="3200" dirty="0" smtClean="0"/>
              <a:t/>
            </a:r>
            <a:br>
              <a:rPr lang="ru-RU" sz="3200" dirty="0" smtClean="0"/>
            </a:br>
            <a:r>
              <a:rPr lang="en-US" sz="2800" kern="1200" dirty="0" smtClean="0">
                <a:solidFill>
                  <a:srgbClr val="FFC000"/>
                </a:solidFill>
              </a:rPr>
              <a:t>Forest protection</a:t>
            </a:r>
            <a:r>
              <a:rPr lang="ru-RU" sz="2800" kern="1200" dirty="0" smtClean="0">
                <a:solidFill>
                  <a:srgbClr val="FFC000"/>
                </a:solidFill>
              </a:rPr>
              <a:t> </a:t>
            </a:r>
            <a:r>
              <a:rPr lang="en-US" sz="2800" kern="1200" dirty="0" smtClean="0">
                <a:solidFill>
                  <a:srgbClr val="FFC000"/>
                </a:solidFill>
              </a:rPr>
              <a:t>and conservation</a:t>
            </a:r>
            <a:endParaRPr lang="ru-RU" sz="2800" kern="1200" dirty="0" smtClean="0">
              <a:solidFill>
                <a:srgbClr val="FFC000"/>
              </a:solidFill>
            </a:endParaRPr>
          </a:p>
        </p:txBody>
      </p:sp>
      <p:sp>
        <p:nvSpPr>
          <p:cNvPr id="12291" name="Rectangle 3"/>
          <p:cNvSpPr>
            <a:spLocks noGrp="1" noChangeArrowheads="1"/>
          </p:cNvSpPr>
          <p:nvPr>
            <p:ph type="body" idx="1"/>
          </p:nvPr>
        </p:nvSpPr>
        <p:spPr>
          <a:xfrm>
            <a:off x="0" y="857250"/>
            <a:ext cx="6357938" cy="5811838"/>
          </a:xfrm>
        </p:spPr>
        <p:txBody>
          <a:bodyPr/>
          <a:lstStyle/>
          <a:p>
            <a:pPr algn="just" eaLnBrk="1" hangingPunct="1">
              <a:lnSpc>
                <a:spcPct val="80000"/>
              </a:lnSpc>
              <a:defRPr/>
            </a:pPr>
            <a:endParaRPr lang="en-US" sz="1200" b="1" dirty="0" smtClean="0">
              <a:latin typeface="Arial" charset="0"/>
            </a:endParaRPr>
          </a:p>
          <a:p>
            <a:pPr>
              <a:defRPr/>
            </a:pPr>
            <a:r>
              <a:rPr lang="ru-RU" sz="1300" b="1" dirty="0" smtClean="0">
                <a:latin typeface="Arial" charset="0"/>
              </a:rPr>
              <a:t>Для тушения пожаров в лесхозе имеется пожарно-химическая станция </a:t>
            </a:r>
            <a:r>
              <a:rPr lang="en-US" sz="1300" b="1" dirty="0" smtClean="0">
                <a:latin typeface="Arial" charset="0"/>
              </a:rPr>
              <a:t>II </a:t>
            </a:r>
            <a:r>
              <a:rPr lang="ru-RU" sz="1300" b="1" dirty="0" smtClean="0">
                <a:latin typeface="Arial" charset="0"/>
              </a:rPr>
              <a:t>типа, 5 пунктов противопожарного инвентаря, которые оснащены необходимыми средствами пожаротушения. Установлено </a:t>
            </a:r>
            <a:r>
              <a:rPr lang="ru-RU" sz="1300" b="1" dirty="0">
                <a:latin typeface="Arial" charset="0"/>
              </a:rPr>
              <a:t>2</a:t>
            </a:r>
            <a:r>
              <a:rPr lang="ru-RU" sz="1300" b="1" dirty="0" smtClean="0">
                <a:latin typeface="Arial" charset="0"/>
              </a:rPr>
              <a:t> камеры видеонаблюдения  для обнаружения лесных пожаров </a:t>
            </a:r>
          </a:p>
          <a:p>
            <a:pPr>
              <a:defRPr/>
            </a:pPr>
            <a:r>
              <a:rPr lang="ru-RU" sz="1300" b="1" dirty="0" smtClean="0">
                <a:latin typeface="Arial" charset="0"/>
              </a:rPr>
              <a:t>В настоящий момент создается автоматизированная система слежения и раннего обнаружения лесных пожаров дистанционными методами с использованием современных средств видеонаблюдения</a:t>
            </a:r>
            <a:endParaRPr lang="en-US" sz="1300" b="1" dirty="0" smtClean="0">
              <a:latin typeface="Arial" charset="0"/>
            </a:endParaRPr>
          </a:p>
          <a:p>
            <a:pPr>
              <a:defRPr/>
            </a:pPr>
            <a:endParaRPr lang="en-US" sz="1300" b="1" dirty="0" smtClean="0">
              <a:latin typeface="Arial" charset="0"/>
            </a:endParaRPr>
          </a:p>
          <a:p>
            <a:pPr>
              <a:defRPr>
                <a:effectLst/>
              </a:defRPr>
            </a:pPr>
            <a:r>
              <a:rPr lang="en-US" sz="1300" b="1" dirty="0" smtId="4294967295">
                <a:solidFill>
                  <a:srgbClr val="FFC000"/>
                </a:solidFill>
                <a:effectLst/>
                <a:highlight>
                  <a:srgbClr val="000000">
                    <a:alpha val="0"/>
                  </a:srgbClr>
                </a:highlight>
                <a:latin typeface="Arial"/>
              </a:rPr>
              <a:t>To extinguish fires the forestry has a fire-chemical station of type II, 5 places of fire fighting equipment, which is equipped with the necessary fire extinguishing means. There are 2 video surveillance cameras installed to detect forest fires </a:t>
            </a:r>
          </a:p>
          <a:p>
            <a:pPr>
              <a:defRPr>
                <a:effectLst/>
              </a:defRPr>
            </a:pPr>
            <a:r>
              <a:rPr lang="en-US" sz="1300" b="1" dirty="0" smtId="4294967295">
                <a:solidFill>
                  <a:srgbClr val="FFC000"/>
                </a:solidFill>
                <a:effectLst/>
                <a:highlight>
                  <a:srgbClr val="000000">
                    <a:alpha val="0"/>
                  </a:srgbClr>
                </a:highlight>
                <a:latin typeface="Arial"/>
              </a:rPr>
              <a:t>At the present moment we create an automated system for tracking and early detection of forest fires using remote methods together with modern means of surveillance</a:t>
            </a:r>
          </a:p>
          <a:p>
            <a:pPr>
              <a:defRPr/>
            </a:pPr>
            <a:endParaRPr lang="ru-RU" sz="1300" b="1" dirty="0" smtClean="0">
              <a:effectLst/>
            </a:endParaRPr>
          </a:p>
          <a:p>
            <a:pPr>
              <a:defRPr/>
            </a:pPr>
            <a:endParaRPr lang="ru-RU" sz="1300" b="1" dirty="0" smtClean="0">
              <a:solidFill>
                <a:srgbClr val="CBC1F5"/>
              </a:solidFill>
              <a:latin typeface="Arial" charset="0"/>
            </a:endParaRPr>
          </a:p>
          <a:p>
            <a:pPr eaLnBrk="1" hangingPunct="1">
              <a:lnSpc>
                <a:spcPct val="80000"/>
              </a:lnSpc>
              <a:buFont typeface="Wingdings" pitchFamily="2" charset="2"/>
              <a:buNone/>
              <a:defRPr/>
            </a:pPr>
            <a:endParaRPr lang="en-GB" sz="1500" b="1" dirty="0" smtClean="0">
              <a:solidFill>
                <a:srgbClr val="CBC1F5"/>
              </a:solidFill>
              <a:latin typeface="Arial" charset="0"/>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BB1B0978-D678-46DA-A20C-211B19BDDA45}" type="slidenum">
              <a:rPr lang="ru-RU" altLang="ru-RU">
                <a:solidFill>
                  <a:srgbClr val="FFFFFF"/>
                </a:solidFill>
                <a:effectLst>
                  <a:outerShdw blurRad="38100" dist="38100" dir="2700000" algn="tl">
                    <a:srgbClr val="000000"/>
                  </a:outerShdw>
                </a:effectLst>
              </a:rPr>
              <a:pPr algn="r">
                <a:defRPr/>
              </a:pPr>
              <a:t>20</a:t>
            </a:fld>
            <a:endParaRPr lang="ru-RU" altLang="ru-RU">
              <a:solidFill>
                <a:srgbClr val="FFFFFF"/>
              </a:solidFill>
              <a:effectLst>
                <a:outerShdw blurRad="38100" dist="38100" dir="2700000" algn="tl">
                  <a:srgbClr val="000000"/>
                </a:outerShdw>
              </a:effectLst>
            </a:endParaRPr>
          </a:p>
        </p:txBody>
      </p:sp>
      <p:pic>
        <p:nvPicPr>
          <p:cNvPr id="120834" name="Диаграмма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79304"/>
            <a:ext cx="5265738" cy="21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User\Desktop\ИЗ БУКЛЕТА\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268760"/>
            <a:ext cx="279035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ИЗ БУКЛЕТА\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861048"/>
            <a:ext cx="2780879"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0"/>
            <a:ext cx="8229600" cy="1143000"/>
          </a:xfrm>
        </p:spPr>
        <p:txBody>
          <a:bodyPr/>
          <a:lstStyle/>
          <a:p>
            <a:pPr eaLnBrk="1" hangingPunct="1">
              <a:lnSpc>
                <a:spcPct val="80000"/>
              </a:lnSpc>
              <a:defRPr/>
            </a:pPr>
            <a:r>
              <a:rPr lang="ru-RU" sz="2800" kern="1200" dirty="0" smtClean="0">
                <a:solidFill>
                  <a:schemeClr val="tx1"/>
                </a:solidFill>
              </a:rPr>
              <a:t>Защита леса от вредителей и болезней</a:t>
            </a:r>
            <a:br>
              <a:rPr lang="ru-RU" sz="2800" kern="1200" dirty="0" smtClean="0">
                <a:solidFill>
                  <a:schemeClr val="tx1"/>
                </a:solidFill>
              </a:rPr>
            </a:br>
            <a:r>
              <a:rPr lang="en-US" sz="2800" kern="1200" dirty="0" smtClean="0">
                <a:solidFill>
                  <a:srgbClr val="FFC000"/>
                </a:solidFill>
              </a:rPr>
              <a:t>Measures to protect forests</a:t>
            </a:r>
            <a:endParaRPr lang="ru-RU" sz="2800" kern="1200" dirty="0" smtClean="0">
              <a:solidFill>
                <a:srgbClr val="FFC000"/>
              </a:solidFill>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846F572A-52AF-47D2-8BE6-7A54869AFC2A}" type="slidenum">
              <a:rPr lang="ru-RU" altLang="ru-RU">
                <a:solidFill>
                  <a:srgbClr val="FFFFFF"/>
                </a:solidFill>
                <a:effectLst>
                  <a:outerShdw blurRad="38100" dist="38100" dir="2700000" algn="tl">
                    <a:srgbClr val="000000"/>
                  </a:outerShdw>
                </a:effectLst>
              </a:rPr>
              <a:pPr algn="r">
                <a:defRPr/>
              </a:pPr>
              <a:t>21</a:t>
            </a:fld>
            <a:endParaRPr lang="ru-RU" altLang="ru-RU">
              <a:solidFill>
                <a:srgbClr val="FFFFFF"/>
              </a:solidFill>
              <a:effectLst>
                <a:outerShdw blurRad="38100" dist="38100" dir="2700000" algn="tl">
                  <a:srgbClr val="000000"/>
                </a:outerShdw>
              </a:effectLst>
            </a:endParaRPr>
          </a:p>
        </p:txBody>
      </p:sp>
      <p:sp>
        <p:nvSpPr>
          <p:cNvPr id="2" name="Прямоугольник 1"/>
          <p:cNvSpPr/>
          <p:nvPr/>
        </p:nvSpPr>
        <p:spPr>
          <a:xfrm>
            <a:off x="395536" y="908720"/>
            <a:ext cx="8208912" cy="3785652"/>
          </a:xfrm>
          <a:prstGeom prst="rect">
            <a:avLst/>
          </a:prstGeom>
        </p:spPr>
        <p:txBody>
          <a:bodyPr wrap="square">
            <a:spAutoFit/>
          </a:bodyPr>
          <a:lstStyle/>
          <a:p>
            <a:r>
              <a:rPr lang="ru-RU" sz="1200" b="1" dirty="0"/>
              <a:t> </a:t>
            </a:r>
          </a:p>
          <a:p>
            <a:r>
              <a:rPr lang="ru-RU" sz="1200" b="1" dirty="0"/>
              <a:t>Для своевременного обнаружения неблагополучных по санитарному состоянию насаждений в лесхозе налажена система лесопатологического мониторинга:</a:t>
            </a:r>
          </a:p>
          <a:p>
            <a:pPr lvl="0"/>
            <a:r>
              <a:rPr lang="ru-RU" sz="1200" b="1" dirty="0"/>
              <a:t>сеть рекогносцировочного надзора на площади 520,5 га;</a:t>
            </a:r>
          </a:p>
          <a:p>
            <a:pPr lvl="0"/>
            <a:r>
              <a:rPr lang="ru-RU" sz="1200" b="1" dirty="0"/>
              <a:t>сеть детального надзора на площади 6,6 га;	</a:t>
            </a:r>
          </a:p>
          <a:p>
            <a:pPr lvl="0"/>
            <a:r>
              <a:rPr lang="ru-RU" sz="1200" b="1" dirty="0" err="1"/>
              <a:t>феромонный</a:t>
            </a:r>
            <a:r>
              <a:rPr lang="ru-RU" sz="1200" b="1" dirty="0"/>
              <a:t> </a:t>
            </a:r>
            <a:r>
              <a:rPr lang="ru-RU" sz="1200" b="1" dirty="0" err="1"/>
              <a:t>энтомониторинг</a:t>
            </a:r>
            <a:r>
              <a:rPr lang="ru-RU" sz="1200" b="1" dirty="0"/>
              <a:t> на площади 1185 га</a:t>
            </a:r>
            <a:r>
              <a:rPr lang="ru-RU" sz="1200" b="1" dirty="0" smtClean="0"/>
              <a:t>.</a:t>
            </a:r>
            <a:endParaRPr lang="en-US" sz="1200" b="1" dirty="0" smtClean="0"/>
          </a:p>
          <a:p>
            <a:r>
              <a:rPr lang="en-US" sz="1200" b="1" dirty="0" smtId="4294967295">
                <a:solidFill>
                  <a:srgbClr val="FFC000"/>
                </a:solidFill>
                <a:highlight>
                  <a:srgbClr val="000000">
                    <a:alpha val="0"/>
                  </a:srgbClr>
                </a:highlight>
                <a:latin typeface="Times New Roman"/>
              </a:rPr>
              <a:t>To make a timely detection of unfavorable sanitary condition of the forestry stands the forestry has an established system of forest health monitoring:</a:t>
            </a:r>
          </a:p>
          <a:p>
            <a:pPr lvl="0"/>
            <a:r>
              <a:rPr lang="en-US" sz="1200" b="1" dirty="0" smtId="4294967295">
                <a:solidFill>
                  <a:srgbClr val="FFC000"/>
                </a:solidFill>
                <a:highlight>
                  <a:srgbClr val="000000">
                    <a:alpha val="0"/>
                  </a:srgbClr>
                </a:highlight>
                <a:latin typeface="Times New Roman"/>
              </a:rPr>
              <a:t>network of </a:t>
            </a:r>
            <a:r>
              <a:rPr lang="en-US" sz="1200" b="1" dirty="0" err="1" smtId="4294967295">
                <a:solidFill>
                  <a:srgbClr val="FFC000"/>
                </a:solidFill>
                <a:highlight>
                  <a:srgbClr val="000000">
                    <a:alpha val="0"/>
                  </a:srgbClr>
                </a:highlight>
                <a:latin typeface="Times New Roman"/>
              </a:rPr>
              <a:t>reconnoitring</a:t>
            </a:r>
            <a:r>
              <a:rPr lang="en-US" sz="1200" b="1" dirty="0" smtId="4294967295">
                <a:solidFill>
                  <a:srgbClr val="FFC000"/>
                </a:solidFill>
                <a:highlight>
                  <a:srgbClr val="000000">
                    <a:alpha val="0"/>
                  </a:srgbClr>
                </a:highlight>
                <a:latin typeface="Times New Roman"/>
              </a:rPr>
              <a:t> surveillance at the area 520,5 ha;</a:t>
            </a:r>
          </a:p>
          <a:p>
            <a:pPr lvl="0"/>
            <a:r>
              <a:rPr lang="en-US" sz="1200" b="1" dirty="0" smtId="4294967295">
                <a:solidFill>
                  <a:srgbClr val="FFC000"/>
                </a:solidFill>
                <a:highlight>
                  <a:srgbClr val="000000">
                    <a:alpha val="0"/>
                  </a:srgbClr>
                </a:highlight>
                <a:latin typeface="Times New Roman"/>
              </a:rPr>
              <a:t>network of detailed supervision at the area of 6.6 hectares;	</a:t>
            </a:r>
          </a:p>
          <a:p>
            <a:pPr lvl="0"/>
            <a:r>
              <a:rPr lang="en-US" sz="1200" b="1" dirty="0" smtId="4294967295">
                <a:solidFill>
                  <a:srgbClr val="FFC000"/>
                </a:solidFill>
                <a:highlight>
                  <a:srgbClr val="000000">
                    <a:alpha val="0"/>
                  </a:srgbClr>
                </a:highlight>
                <a:latin typeface="Times New Roman"/>
              </a:rPr>
              <a:t>pheromone anti-monitoring at the area of 1185 hectares.</a:t>
            </a:r>
          </a:p>
          <a:p>
            <a:endParaRPr lang="ru-RU" sz="1200" b="1" dirty="0"/>
          </a:p>
          <a:p>
            <a:r>
              <a:rPr lang="ru-RU" sz="1200" b="1" dirty="0"/>
              <a:t>По состоянию на 01.08.2018, выявлено и поставлено на учет в усыхающих сосновых насаждениях: сплошных санитарных рубок на площади 67 га, с вырубаемой массой 21,6 тыс.м3; выборочных санитарных рубок на площади 329,6 га, с вырубаемой массой 4,6 тыс.м3; уборки от захламленности на площади 88 га, с вырубаемой массой 1,1 тыс.м3</a:t>
            </a:r>
            <a:r>
              <a:rPr lang="ru-RU" sz="1200" b="1" dirty="0" smtClean="0"/>
              <a:t>.</a:t>
            </a:r>
            <a:endParaRPr lang="en-US" sz="1200" b="1" dirty="0" smtClean="0"/>
          </a:p>
          <a:p>
            <a:r>
              <a:rPr lang="en-US" sz="1200" b="1" dirty="0" smtId="4294967295">
                <a:solidFill>
                  <a:srgbClr val="FFC000"/>
                </a:solidFill>
                <a:highlight>
                  <a:srgbClr val="000000">
                    <a:alpha val="0"/>
                  </a:srgbClr>
                </a:highlight>
                <a:latin typeface="Times New Roman"/>
              </a:rPr>
              <a:t>As of 01.08.2018 the following areas are identified and put on record in a drying-out </a:t>
            </a:r>
            <a:r>
              <a:rPr lang="en-US" sz="1200" b="1" dirty="0" err="1" smtId="4294967295">
                <a:solidFill>
                  <a:srgbClr val="FFC000"/>
                </a:solidFill>
                <a:highlight>
                  <a:srgbClr val="000000">
                    <a:alpha val="0"/>
                  </a:srgbClr>
                </a:highlight>
                <a:latin typeface="Times New Roman"/>
              </a:rPr>
              <a:t>pinetum</a:t>
            </a:r>
            <a:r>
              <a:rPr lang="en-US" sz="1200" b="1" dirty="0" smtId="4294967295">
                <a:solidFill>
                  <a:srgbClr val="FFC000"/>
                </a:solidFill>
                <a:highlight>
                  <a:srgbClr val="000000">
                    <a:alpha val="0"/>
                  </a:srgbClr>
                </a:highlight>
                <a:latin typeface="Times New Roman"/>
              </a:rPr>
              <a:t>: clear sanitary wood-cutting areas of 67 hectares, with a cut-down weight of 21.6 thousand m3; selective sanitary wood-cutting areas at the area of 329,6 hectares, with a cut-down weight of 4.6 m3; cleaning of the area of 88 hectares, with a cut-down weight of 1.1 thousand m3.</a:t>
            </a:r>
          </a:p>
          <a:p>
            <a:endParaRPr lang="ru-RU" sz="1200" dirty="0">
              <a:solidFill>
                <a:srgbClr val="FFC000"/>
              </a:solidFill>
            </a:endParaRPr>
          </a:p>
        </p:txBody>
      </p:sp>
      <p:pic>
        <p:nvPicPr>
          <p:cNvPr id="5" name="Picture 8" descr="гусеницы"/>
          <p:cNvPicPr>
            <a:picLocks noChangeAspect="1" noChangeArrowheads="1"/>
          </p:cNvPicPr>
          <p:nvPr/>
        </p:nvPicPr>
        <p:blipFill>
          <a:blip r:embed="rId2"/>
          <a:srcRect/>
          <a:stretch>
            <a:fillRect/>
          </a:stretch>
        </p:blipFill>
        <p:spPr bwMode="auto">
          <a:xfrm>
            <a:off x="4788024" y="4694374"/>
            <a:ext cx="3505596" cy="2127908"/>
          </a:xfrm>
          <a:prstGeom prst="rect">
            <a:avLst/>
          </a:prstGeom>
          <a:noFill/>
          <a:ln w="9525">
            <a:noFill/>
            <a:miter lim="800000"/>
            <a:headEnd/>
            <a:tailEnd/>
          </a:ln>
        </p:spPr>
      </p:pic>
      <p:pic>
        <p:nvPicPr>
          <p:cNvPr id="7" name="Picture 9" descr="lov"/>
          <p:cNvPicPr>
            <a:picLocks noChangeAspect="1" noChangeArrowheads="1"/>
          </p:cNvPicPr>
          <p:nvPr/>
        </p:nvPicPr>
        <p:blipFill>
          <a:blip r:embed="rId3"/>
          <a:srcRect/>
          <a:stretch>
            <a:fillRect/>
          </a:stretch>
        </p:blipFill>
        <p:spPr bwMode="auto">
          <a:xfrm>
            <a:off x="687786" y="4694373"/>
            <a:ext cx="3312367" cy="2131878"/>
          </a:xfrm>
          <a:prstGeom prst="rect">
            <a:avLst/>
          </a:prstGeom>
          <a:noFill/>
          <a:ln w="9525">
            <a:noFill/>
            <a:miter lim="800000"/>
            <a:headEnd/>
            <a:tailEnd/>
          </a:ln>
        </p:spPr>
      </p:pic>
    </p:spTree>
    <p:extLst>
      <p:ext uri="{BB962C8B-B14F-4D97-AF65-F5344CB8AC3E}">
        <p14:creationId xmlns:p14="http://schemas.microsoft.com/office/powerpoint/2010/main" val="506310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Заголовок 1"/>
          <p:cNvSpPr>
            <a:spLocks noGrp="1"/>
          </p:cNvSpPr>
          <p:nvPr>
            <p:ph type="title"/>
          </p:nvPr>
        </p:nvSpPr>
        <p:spPr>
          <a:xfrm>
            <a:off x="0" y="0"/>
            <a:ext cx="9144000" cy="836613"/>
          </a:xfrm>
        </p:spPr>
        <p:txBody>
          <a:bodyPr/>
          <a:lstStyle/>
          <a:p>
            <a:r>
              <a:rPr lang="ru-RU" b="1" smtClean="0">
                <a:solidFill>
                  <a:srgbClr val="FFFF00"/>
                </a:solidFill>
              </a:rPr>
              <a:t>Заготовка деловой и дровяной древесины, млн. куб.м</a:t>
            </a:r>
          </a:p>
        </p:txBody>
      </p:sp>
      <p:graphicFrame>
        <p:nvGraphicFramePr>
          <p:cNvPr id="4" name="Диаграмма 3"/>
          <p:cNvGraphicFramePr/>
          <p:nvPr>
            <p:extLst>
              <p:ext uri="{D42A27DB-BD31-4B8C-83A1-F6EECF244321}">
                <p14:modId xmlns:p14="http://schemas.microsoft.com/office/powerpoint/2010/main" val="2569926276"/>
              </p:ext>
            </p:extLst>
          </p:nvPr>
        </p:nvGraphicFramePr>
        <p:xfrm>
          <a:off x="323528" y="1124744"/>
          <a:ext cx="5832648" cy="4896544"/>
        </p:xfrm>
        <a:graphic>
          <a:graphicData uri="http://schemas.openxmlformats.org/drawingml/2006/chart">
            <c:chart xmlns:c="http://schemas.openxmlformats.org/drawingml/2006/chart" xmlns:r="http://schemas.openxmlformats.org/officeDocument/2006/relationships" r:id="rId2"/>
          </a:graphicData>
        </a:graphic>
      </p:graphicFrame>
      <p:pic>
        <p:nvPicPr>
          <p:cNvPr id="106544" name="Picture 48" descr="C:\Documents and Settings\User\Рабочий стол\Рисунок1_c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24744"/>
            <a:ext cx="2255837" cy="1706563"/>
          </a:xfrm>
          <a:prstGeom prst="rect">
            <a:avLst/>
          </a:prstGeom>
          <a:noFill/>
          <a:extLst>
            <a:ext uri="{909E8E84-426E-40DD-AFC4-6F175D3DCCD1}">
              <a14:hiddenFill xmlns:a14="http://schemas.microsoft.com/office/drawing/2010/main">
                <a:solidFill>
                  <a:srgbClr val="FFFFFF"/>
                </a:solidFill>
              </a14:hiddenFill>
            </a:ext>
          </a:extLst>
        </p:spPr>
      </p:pic>
      <p:pic>
        <p:nvPicPr>
          <p:cNvPr id="106545" name="Picture 49" descr="C:\Documents and Settings\User\Рабочий стол\Рисунок2_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132" y="2862164"/>
            <a:ext cx="1931987" cy="804863"/>
          </a:xfrm>
          <a:prstGeom prst="rect">
            <a:avLst/>
          </a:prstGeom>
          <a:noFill/>
          <a:extLst>
            <a:ext uri="{909E8E84-426E-40DD-AFC4-6F175D3DCCD1}">
              <a14:hiddenFill xmlns:a14="http://schemas.microsoft.com/office/drawing/2010/main">
                <a:solidFill>
                  <a:srgbClr val="FFFFFF"/>
                </a:solidFill>
              </a14:hiddenFill>
            </a:ext>
          </a:extLst>
        </p:spPr>
      </p:pic>
      <p:pic>
        <p:nvPicPr>
          <p:cNvPr id="106546" name="Picture 50" descr="C:\Documents and Settings\User\Рабочий стол\Рисунок3_c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132" y="3661297"/>
            <a:ext cx="2292350" cy="21272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bwMode="auto">
          <a:xfrm>
            <a:off x="6372200" y="3356992"/>
            <a:ext cx="144016" cy="14401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Прямоугольник 4"/>
          <p:cNvSpPr/>
          <p:nvPr/>
        </p:nvSpPr>
        <p:spPr bwMode="auto">
          <a:xfrm>
            <a:off x="6359574" y="2998862"/>
            <a:ext cx="144016" cy="144016"/>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accent6"/>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Заголовок 1"/>
          <p:cNvSpPr txBox="1">
            <a:spLocks/>
          </p:cNvSpPr>
          <p:nvPr/>
        </p:nvSpPr>
        <p:spPr bwMode="auto">
          <a:xfrm>
            <a:off x="0" y="0"/>
            <a:ext cx="9144000" cy="1125538"/>
          </a:xfrm>
          <a:prstGeom prst="rect">
            <a:avLst/>
          </a:prstGeom>
          <a:solidFill>
            <a:srgbClr val="4B7D1D"/>
          </a:solidFill>
          <a:ln>
            <a:noFill/>
          </a:ln>
          <a:extLst/>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fontAlgn="base">
              <a:spcBef>
                <a:spcPct val="0"/>
              </a:spcBef>
              <a:spcAft>
                <a:spcPct val="0"/>
              </a:spcAft>
              <a:defRPr b="1">
                <a:solidFill>
                  <a:schemeClr val="tx1"/>
                </a:solidFill>
                <a:latin typeface="Arial" charset="0"/>
              </a:defRPr>
            </a:lvl6pPr>
            <a:lvl7pPr marL="2971800" indent="-228600" fontAlgn="base">
              <a:spcBef>
                <a:spcPct val="0"/>
              </a:spcBef>
              <a:spcAft>
                <a:spcPct val="0"/>
              </a:spcAft>
              <a:defRPr b="1">
                <a:solidFill>
                  <a:schemeClr val="tx1"/>
                </a:solidFill>
                <a:latin typeface="Arial" charset="0"/>
              </a:defRPr>
            </a:lvl7pPr>
            <a:lvl8pPr marL="3429000" indent="-228600" fontAlgn="base">
              <a:spcBef>
                <a:spcPct val="0"/>
              </a:spcBef>
              <a:spcAft>
                <a:spcPct val="0"/>
              </a:spcAft>
              <a:defRPr b="1">
                <a:solidFill>
                  <a:schemeClr val="tx1"/>
                </a:solidFill>
                <a:latin typeface="Arial" charset="0"/>
              </a:defRPr>
            </a:lvl8pPr>
            <a:lvl9pPr marL="3886200" indent="-228600" fontAlgn="base">
              <a:spcBef>
                <a:spcPct val="0"/>
              </a:spcBef>
              <a:spcAft>
                <a:spcPct val="0"/>
              </a:spcAft>
              <a:defRPr b="1">
                <a:solidFill>
                  <a:schemeClr val="tx1"/>
                </a:solidFill>
                <a:latin typeface="Arial" charset="0"/>
              </a:defRPr>
            </a:lvl9pPr>
          </a:lstStyle>
          <a:p>
            <a:pPr algn="ctr" eaLnBrk="0" hangingPunct="0">
              <a:defRPr/>
            </a:pPr>
            <a:r>
              <a:rPr lang="ru-RU" sz="2400" dirty="0" smtClean="0">
                <a:solidFill>
                  <a:srgbClr val="FFFF66"/>
                </a:solidFill>
                <a:latin typeface="Times New Roman" pitchFamily="18" charset="0"/>
                <a:cs typeface="Times New Roman" pitchFamily="18" charset="0"/>
              </a:rPr>
              <a:t>ПАРК ЛЕСОХОЗЯЙСТВЕННОЙ ТЕХНИКИ</a:t>
            </a:r>
            <a:r>
              <a:rPr lang="en-US" sz="2400" dirty="0" smtClean="0">
                <a:solidFill>
                  <a:srgbClr val="FFFF66"/>
                </a:solidFill>
                <a:latin typeface="Times New Roman" pitchFamily="18" charset="0"/>
                <a:cs typeface="Times New Roman" pitchFamily="18" charset="0"/>
              </a:rPr>
              <a:t> </a:t>
            </a:r>
            <a:r>
              <a:rPr lang="ru-RU" sz="2400" dirty="0" smtClean="0">
                <a:solidFill>
                  <a:srgbClr val="FFFF66"/>
                </a:solidFill>
                <a:latin typeface="Times New Roman" pitchFamily="18" charset="0"/>
                <a:cs typeface="Times New Roman" pitchFamily="18" charset="0"/>
              </a:rPr>
              <a:t>в 2010 – 2017 гг.</a:t>
            </a:r>
          </a:p>
          <a:p>
            <a:pPr algn="ctr" eaLnBrk="0" hangingPunct="0">
              <a:defRPr/>
            </a:pPr>
            <a:r>
              <a:rPr lang="ru-RU" sz="2400" dirty="0" smtClean="0">
                <a:solidFill>
                  <a:srgbClr val="00CC99"/>
                </a:solidFill>
                <a:effectLst>
                  <a:outerShdw blurRad="38100" dist="38100" dir="2700000" algn="tl">
                    <a:srgbClr val="000000"/>
                  </a:outerShdw>
                </a:effectLst>
                <a:latin typeface="Times New Roman" pitchFamily="18" charset="0"/>
                <a:cs typeface="Times New Roman" pitchFamily="18" charset="0"/>
              </a:rPr>
              <a:t>FOREST MACHINERY PARK</a:t>
            </a:r>
          </a:p>
        </p:txBody>
      </p:sp>
      <p:graphicFrame>
        <p:nvGraphicFramePr>
          <p:cNvPr id="147516" name="Group 60"/>
          <p:cNvGraphicFramePr>
            <a:graphicFrameLocks noGrp="1"/>
          </p:cNvGraphicFramePr>
          <p:nvPr>
            <p:extLst>
              <p:ext uri="{D42A27DB-BD31-4B8C-83A1-F6EECF244321}">
                <p14:modId xmlns:p14="http://schemas.microsoft.com/office/powerpoint/2010/main" val="4269063299"/>
              </p:ext>
            </p:extLst>
          </p:nvPr>
        </p:nvGraphicFramePr>
        <p:xfrm>
          <a:off x="107950" y="1268413"/>
          <a:ext cx="8921750" cy="5634038"/>
        </p:xfrm>
        <a:graphic>
          <a:graphicData uri="http://schemas.openxmlformats.org/drawingml/2006/table">
            <a:tbl>
              <a:tblPr/>
              <a:tblGrid>
                <a:gridCol w="3311922"/>
                <a:gridCol w="720080"/>
                <a:gridCol w="648072"/>
                <a:gridCol w="648072"/>
                <a:gridCol w="720080"/>
                <a:gridCol w="720080"/>
                <a:gridCol w="720080"/>
                <a:gridCol w="648072"/>
                <a:gridCol w="785292"/>
              </a:tblGrid>
              <a:tr h="963647">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rgbClr val="9A0000"/>
                          </a:solidFill>
                          <a:effectLst/>
                          <a:latin typeface="Times New Roman" pitchFamily="18" charset="0"/>
                        </a:rPr>
                        <a:t>Наименование техники</a:t>
                      </a:r>
                      <a:endParaRPr kumimoji="0" lang="en-US" sz="1800" b="1" i="0" u="none" strike="noStrike" cap="none" normalizeH="0" baseline="0" dirty="0" smtClean="0">
                        <a:ln>
                          <a:noFill/>
                        </a:ln>
                        <a:solidFill>
                          <a:srgbClr val="9A0000"/>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smtClean="0">
                          <a:ln>
                            <a:noFill/>
                          </a:ln>
                          <a:solidFill>
                            <a:srgbClr val="173183"/>
                          </a:solidFill>
                          <a:effectLst/>
                          <a:latin typeface="Times New Roman" pitchFamily="18" charset="0"/>
                        </a:rPr>
                        <a:t>Name of </a:t>
                      </a:r>
                      <a:r>
                        <a:rPr kumimoji="0" lang="ru-RU" sz="1800" b="1" i="0" u="none" strike="noStrike" cap="none" normalizeH="0" baseline="0" dirty="0" err="1" smtClean="0">
                          <a:ln>
                            <a:noFill/>
                          </a:ln>
                          <a:solidFill>
                            <a:srgbClr val="173183"/>
                          </a:solidFill>
                          <a:effectLst/>
                          <a:latin typeface="Times New Roman" pitchFamily="18" charset="0"/>
                        </a:rPr>
                        <a:t>machine</a:t>
                      </a:r>
                      <a:endParaRPr kumimoji="0" lang="ru-RU" sz="1800" b="1" i="0" u="none" strike="noStrike" cap="none" normalizeH="0" baseline="0" dirty="0" smtClean="0">
                        <a:ln>
                          <a:noFill/>
                        </a:ln>
                        <a:solidFill>
                          <a:srgbClr val="173183"/>
                        </a:solidFill>
                        <a:effectLst/>
                        <a:latin typeface="Times New Roman" pitchFamily="18"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2010</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imes New Roman" pitchFamily="18" charset="0"/>
                        </a:rPr>
                        <a:t>2011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imes New Roman" pitchFamily="18" charset="0"/>
                        </a:rPr>
                        <a:t>2012</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imes New Roman" pitchFamily="18" charset="0"/>
                        </a:rPr>
                        <a:t>2013</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chemeClr val="tx1"/>
                          </a:solidFill>
                          <a:effectLst/>
                          <a:latin typeface="Times New Roman" pitchFamily="18" charset="0"/>
                        </a:rPr>
                        <a:t>2014</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2015</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dirty="0" smtClean="0">
                          <a:ln>
                            <a:noFill/>
                          </a:ln>
                          <a:solidFill>
                            <a:schemeClr val="tx1"/>
                          </a:solidFill>
                          <a:effectLst/>
                          <a:latin typeface="Times New Roman" pitchFamily="18" charset="0"/>
                        </a:rPr>
                        <a:t>2016</a:t>
                      </a:r>
                      <a:endParaRPr kumimoji="0" lang="ru-RU" sz="1800" b="1" i="0" u="none" strike="noStrike" cap="none" normalizeH="0" baseline="0" dirty="0" smtClean="0">
                        <a:ln>
                          <a:noFill/>
                        </a:ln>
                        <a:solidFill>
                          <a:schemeClr val="tx1"/>
                        </a:solidFill>
                        <a:effectLst/>
                        <a:latin typeface="Times New Roman" pitchFamily="18" charset="0"/>
                      </a:endParaRP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2017</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1773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err="1" smtClean="0">
                          <a:ln>
                            <a:noFill/>
                          </a:ln>
                          <a:solidFill>
                            <a:srgbClr val="9A0000"/>
                          </a:solidFill>
                          <a:effectLst/>
                          <a:latin typeface="Times New Roman" pitchFamily="18" charset="0"/>
                        </a:rPr>
                        <a:t>Харвестеры</a:t>
                      </a:r>
                      <a:endParaRPr kumimoji="0" lang="en-US" sz="1800" b="1" i="0" u="none" strike="noStrike" cap="none" normalizeH="0" baseline="0" dirty="0" smtClean="0">
                        <a:ln>
                          <a:noFill/>
                        </a:ln>
                        <a:solidFill>
                          <a:srgbClr val="9A0000"/>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err="1" smtClean="0">
                          <a:ln>
                            <a:noFill/>
                          </a:ln>
                          <a:solidFill>
                            <a:srgbClr val="173183"/>
                          </a:solidFill>
                          <a:effectLst/>
                          <a:latin typeface="Times New Roman" pitchFamily="18" charset="0"/>
                        </a:rPr>
                        <a:t>Harvesters</a:t>
                      </a:r>
                      <a:endParaRPr kumimoji="0" lang="ru-RU" sz="1800" b="0" i="0" u="none" strike="noStrike" cap="none" normalizeH="0" baseline="0" dirty="0" smtClean="0">
                        <a:ln>
                          <a:noFill/>
                        </a:ln>
                        <a:solidFill>
                          <a:srgbClr val="173183"/>
                        </a:solidFill>
                        <a:effectLst/>
                        <a:latin typeface="Times New Roman" pitchFamily="18"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96364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rgbClr val="9A0000"/>
                          </a:solidFill>
                          <a:effectLst/>
                          <a:latin typeface="Times New Roman" pitchFamily="18" charset="0"/>
                        </a:rPr>
                        <a:t>Форвардеры </a:t>
                      </a:r>
                      <a:endParaRPr kumimoji="0" lang="en-US" sz="1800" b="1" i="0" u="none" strike="noStrike" cap="none" normalizeH="0" baseline="0" smtClean="0">
                        <a:ln>
                          <a:noFill/>
                        </a:ln>
                        <a:solidFill>
                          <a:srgbClr val="9A0000"/>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rgbClr val="173183"/>
                          </a:solidFill>
                          <a:effectLst/>
                          <a:latin typeface="Times New Roman" pitchFamily="18" charset="0"/>
                        </a:rPr>
                        <a:t>Forwarders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defRPr/>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96364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rgbClr val="9A0000"/>
                          </a:solidFill>
                          <a:effectLst/>
                          <a:latin typeface="Times New Roman" pitchFamily="18" charset="0"/>
                        </a:rPr>
                        <a:t>Сортиментовозы МАЗ</a:t>
                      </a:r>
                      <a:r>
                        <a:rPr kumimoji="0" lang="ru-RU" sz="1800" b="1" i="0" u="none" strike="noStrike" cap="none" normalizeH="0" baseline="0" smtClean="0">
                          <a:ln>
                            <a:noFill/>
                          </a:ln>
                          <a:solidFill>
                            <a:schemeClr val="tx1"/>
                          </a:solidFill>
                          <a:effectLst/>
                          <a:latin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rgbClr val="173183"/>
                          </a:solidFill>
                          <a:effectLst/>
                          <a:latin typeface="Times New Roman" pitchFamily="18" charset="0"/>
                        </a:rPr>
                        <a:t>Forestry vehicle </a:t>
                      </a:r>
                      <a:r>
                        <a:rPr kumimoji="0" lang="en-US" sz="1800" b="1" i="0" u="none" strike="noStrike" cap="none" normalizeH="0" baseline="0" smtClean="0">
                          <a:ln>
                            <a:noFill/>
                          </a:ln>
                          <a:solidFill>
                            <a:srgbClr val="173183"/>
                          </a:solidFill>
                          <a:effectLst/>
                          <a:latin typeface="Times New Roman" pitchFamily="18" charset="0"/>
                        </a:rPr>
                        <a:t>MAZ</a:t>
                      </a:r>
                      <a:endParaRPr kumimoji="0" lang="ru-RU" sz="1800" b="1" i="0" u="none" strike="noStrike" cap="none" normalizeH="0" baseline="0" smtClean="0">
                        <a:ln>
                          <a:noFill/>
                        </a:ln>
                        <a:solidFill>
                          <a:srgbClr val="173183"/>
                        </a:solidFill>
                        <a:effectLst/>
                        <a:latin typeface="Times New Roman" pitchFamily="18"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3</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3</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969997">
                <a:tc>
                  <a:txBody>
                    <a:body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smtClean="0">
                          <a:ln>
                            <a:noFill/>
                          </a:ln>
                          <a:solidFill>
                            <a:srgbClr val="9A0000"/>
                          </a:solidFill>
                          <a:effectLst/>
                          <a:latin typeface="Times New Roman" pitchFamily="18" charset="0"/>
                        </a:rPr>
                        <a:t>Машины лесные погрузочно-транспортные </a:t>
                      </a:r>
                      <a:endParaRPr kumimoji="0" lang="en-US" sz="1800" b="1" i="0" u="none" strike="noStrike" cap="none" normalizeH="0" baseline="0" smtClean="0">
                        <a:ln>
                          <a:noFill/>
                        </a:ln>
                        <a:solidFill>
                          <a:srgbClr val="9A0000"/>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en-US" sz="1800" b="1" i="0" u="none" strike="noStrike" cap="none" normalizeH="0" baseline="0" smtClean="0">
                          <a:ln>
                            <a:noFill/>
                          </a:ln>
                          <a:solidFill>
                            <a:srgbClr val="173183"/>
                          </a:solidFill>
                          <a:effectLst/>
                          <a:latin typeface="Times New Roman" pitchFamily="18" charset="0"/>
                        </a:rPr>
                        <a:t>Forest transport machines</a:t>
                      </a:r>
                      <a:endParaRPr kumimoji="0" lang="ru-RU" sz="1800" b="1" i="0" u="none" strike="noStrike" cap="none" normalizeH="0" baseline="0" smtClean="0">
                        <a:ln>
                          <a:noFill/>
                        </a:ln>
                        <a:solidFill>
                          <a:srgbClr val="173183"/>
                        </a:solidFill>
                        <a:effectLst/>
                        <a:latin typeface="Times New Roman" pitchFamily="18"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2</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5</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BDB15"/>
                    </a:solidFill>
                  </a:tcPr>
                </a:tc>
              </a:tr>
            </a:tbl>
          </a:graphicData>
        </a:graphic>
      </p:graphicFrame>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2ABA918D-F2C5-4857-ABDF-5AB49B849A76}" type="slidenum">
              <a:rPr lang="ru-RU" altLang="ru-RU">
                <a:solidFill>
                  <a:srgbClr val="FFFFFF"/>
                </a:solidFill>
                <a:effectLst>
                  <a:outerShdw blurRad="38100" dist="38100" dir="2700000" algn="tl">
                    <a:srgbClr val="000000"/>
                  </a:outerShdw>
                </a:effectLst>
              </a:rPr>
              <a:pPr algn="r">
                <a:defRPr/>
              </a:pPr>
              <a:t>23</a:t>
            </a:fld>
            <a:endParaRPr lang="ru-RU" altLang="ru-RU">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Заголовок 1"/>
          <p:cNvSpPr>
            <a:spLocks noGrp="1"/>
          </p:cNvSpPr>
          <p:nvPr>
            <p:ph type="title" idx="4294967295"/>
          </p:nvPr>
        </p:nvSpPr>
        <p:spPr>
          <a:xfrm>
            <a:off x="0" y="0"/>
            <a:ext cx="9144000" cy="112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2800" b="0" smtClean="0">
                <a:solidFill>
                  <a:srgbClr val="FFFF66"/>
                </a:solidFill>
                <a:effectLst/>
                <a:cs typeface="Times New Roman" pitchFamily="18" charset="0"/>
              </a:rPr>
              <a:t>Объемы реализации продукции в 201</a:t>
            </a:r>
            <a:r>
              <a:rPr lang="en-US" sz="2800" b="0" smtClean="0">
                <a:solidFill>
                  <a:srgbClr val="FFFF66"/>
                </a:solidFill>
                <a:effectLst/>
                <a:cs typeface="Times New Roman" pitchFamily="18" charset="0"/>
              </a:rPr>
              <a:t>6-2017</a:t>
            </a:r>
            <a:r>
              <a:rPr lang="ru-RU" sz="2800" b="0" smtClean="0">
                <a:solidFill>
                  <a:srgbClr val="FFFF66"/>
                </a:solidFill>
                <a:effectLst/>
                <a:cs typeface="Times New Roman" pitchFamily="18" charset="0"/>
              </a:rPr>
              <a:t> г.г., тыс.куб.м</a:t>
            </a:r>
            <a:br>
              <a:rPr lang="ru-RU" sz="2800" b="0" smtClean="0">
                <a:solidFill>
                  <a:srgbClr val="FFFF66"/>
                </a:solidFill>
                <a:effectLst/>
                <a:cs typeface="Times New Roman" pitchFamily="18" charset="0"/>
              </a:rPr>
            </a:br>
            <a:r>
              <a:rPr lang="en-US" sz="2800" b="0" smtClean="0">
                <a:solidFill>
                  <a:srgbClr val="FFFF66"/>
                </a:solidFill>
                <a:effectLst/>
                <a:cs typeface="Times New Roman" pitchFamily="18" charset="0"/>
              </a:rPr>
              <a:t>The volume of sales of products in 2016</a:t>
            </a:r>
            <a:r>
              <a:rPr lang="ru-RU" sz="2800" b="0" smtClean="0">
                <a:solidFill>
                  <a:srgbClr val="FFFF66"/>
                </a:solidFill>
                <a:effectLst/>
                <a:cs typeface="Times New Roman" pitchFamily="18" charset="0"/>
              </a:rPr>
              <a:t>-201</a:t>
            </a:r>
            <a:r>
              <a:rPr lang="en-US" sz="2800" b="0" smtClean="0">
                <a:solidFill>
                  <a:srgbClr val="FFFF66"/>
                </a:solidFill>
                <a:effectLst/>
                <a:cs typeface="Times New Roman" pitchFamily="18" charset="0"/>
              </a:rPr>
              <a:t>7, thousands m</a:t>
            </a:r>
            <a:r>
              <a:rPr lang="en-US" sz="2800" b="0" baseline="30000" smtClean="0">
                <a:solidFill>
                  <a:srgbClr val="FFFF66"/>
                </a:solidFill>
                <a:effectLst/>
                <a:cs typeface="Times New Roman" pitchFamily="18" charset="0"/>
              </a:rPr>
              <a:t>3</a:t>
            </a:r>
            <a:endParaRPr lang="ru-RU" sz="2800" b="0" baseline="30000" smtClean="0">
              <a:solidFill>
                <a:srgbClr val="FFFF66"/>
              </a:solidFill>
              <a:effectLst/>
              <a:cs typeface="Times New Roman" pitchFamily="18" charset="0"/>
            </a:endParaRPr>
          </a:p>
        </p:txBody>
      </p:sp>
      <p:sp>
        <p:nvSpPr>
          <p:cNvPr id="109571" name="Rectangle 2"/>
          <p:cNvSpPr>
            <a:spLocks noChangeArrowheads="1"/>
          </p:cNvSpPr>
          <p:nvPr/>
        </p:nvSpPr>
        <p:spPr bwMode="auto">
          <a:xfrm>
            <a:off x="395288" y="-674688"/>
            <a:ext cx="83851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90000"/>
              </a:lnSpc>
            </a:pPr>
            <a:endParaRPr lang="ru-RU" sz="2400" b="1">
              <a:solidFill>
                <a:srgbClr val="FFFF66"/>
              </a:solidFill>
              <a:cs typeface="Times New Roman" pitchFamily="18" charset="0"/>
            </a:endParaRPr>
          </a:p>
        </p:txBody>
      </p:sp>
      <p:graphicFrame>
        <p:nvGraphicFramePr>
          <p:cNvPr id="171276" name="Group 268"/>
          <p:cNvGraphicFramePr>
            <a:graphicFrameLocks noGrp="1"/>
          </p:cNvGraphicFramePr>
          <p:nvPr>
            <p:extLst>
              <p:ext uri="{D42A27DB-BD31-4B8C-83A1-F6EECF244321}">
                <p14:modId xmlns:p14="http://schemas.microsoft.com/office/powerpoint/2010/main" val="479200522"/>
              </p:ext>
            </p:extLst>
          </p:nvPr>
        </p:nvGraphicFramePr>
        <p:xfrm>
          <a:off x="95250" y="1176338"/>
          <a:ext cx="8928100" cy="5303724"/>
        </p:xfrm>
        <a:graphic>
          <a:graphicData uri="http://schemas.openxmlformats.org/drawingml/2006/table">
            <a:tbl>
              <a:tblPr/>
              <a:tblGrid>
                <a:gridCol w="3024188"/>
                <a:gridCol w="935037"/>
                <a:gridCol w="1081088"/>
                <a:gridCol w="935037"/>
                <a:gridCol w="865188"/>
                <a:gridCol w="1079500"/>
                <a:gridCol w="1008062"/>
              </a:tblGrid>
              <a:tr h="222854">
                <a:tc rowSpan="3">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rPr>
                        <a:t>Наименование продукции</a:t>
                      </a:r>
                      <a:endParaRPr kumimoji="0" lang="en-US" sz="1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Name of product</a:t>
                      </a: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gridSpan="3">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2016</a:t>
                      </a: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dirty="0" smtClean="0">
                          <a:ln>
                            <a:noFill/>
                          </a:ln>
                          <a:solidFill>
                            <a:srgbClr val="000000"/>
                          </a:solidFill>
                          <a:effectLst/>
                          <a:latin typeface="Times New Roman" pitchFamily="18" charset="0"/>
                        </a:rPr>
                        <a:t>2017</a:t>
                      </a: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hMerge="1">
                  <a:txBody>
                    <a:bodyPr/>
                    <a:lstStyle/>
                    <a:p>
                      <a:endParaRPr lang="ru-RU"/>
                    </a:p>
                  </a:txBody>
                  <a:tcPr/>
                </a:tc>
                <a:tc hMerge="1">
                  <a:txBody>
                    <a:bodyPr/>
                    <a:lstStyle/>
                    <a:p>
                      <a:endParaRPr lang="ru-RU"/>
                    </a:p>
                  </a:txBody>
                  <a:tcPr/>
                </a:tc>
              </a:tr>
              <a:tr h="282540">
                <a:tc vMerge="1">
                  <a:txBody>
                    <a:bodyPr/>
                    <a:lstStyle/>
                    <a:p>
                      <a:endParaRPr lang="ru-RU"/>
                    </a:p>
                  </a:txBody>
                  <a:tcPr/>
                </a:tc>
                <a:tc rowSpan="2">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Всего</a:t>
                      </a: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Total</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gridSpan="2">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 т.ч.</a:t>
                      </a:r>
                      <a:r>
                        <a:rPr kumimoji="0" lang="en-US" sz="1400" b="0" i="0" u="none" strike="noStrike" cap="none" normalizeH="0" baseline="0" smtClean="0">
                          <a:ln>
                            <a:noFill/>
                          </a:ln>
                          <a:solidFill>
                            <a:schemeClr val="tx1"/>
                          </a:solidFill>
                          <a:effectLst/>
                          <a:latin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rPr>
                        <a:t>including</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hMerge="1">
                  <a:txBody>
                    <a:bodyPr/>
                    <a:lstStyle/>
                    <a:p>
                      <a:endParaRPr lang="ru-RU"/>
                    </a:p>
                  </a:txBody>
                  <a:tcPr/>
                </a:tc>
                <a:tc rowSpan="2">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Всего</a:t>
                      </a: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Total</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gridSpan="2">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 т.ч.</a:t>
                      </a:r>
                      <a:r>
                        <a:rPr kumimoji="0" lang="en-US" sz="1400" b="0" i="0" u="none" strike="noStrike" cap="none" normalizeH="0" baseline="0" smtClean="0">
                          <a:ln>
                            <a:noFill/>
                          </a:ln>
                          <a:solidFill>
                            <a:schemeClr val="tx1"/>
                          </a:solidFill>
                          <a:effectLst/>
                          <a:latin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rPr>
                        <a:t>including</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hMerge="1">
                  <a:txBody>
                    <a:bodyPr/>
                    <a:lstStyle/>
                    <a:p>
                      <a:endParaRPr lang="ru-RU"/>
                    </a:p>
                  </a:txBody>
                  <a:tcPr/>
                </a:tc>
              </a:tr>
              <a:tr h="649521">
                <a:tc vMerge="1">
                  <a:txBody>
                    <a:bodyPr/>
                    <a:lstStyle/>
                    <a:p>
                      <a:endParaRPr lang="ru-RU"/>
                    </a:p>
                  </a:txBody>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внутренний рынок</a:t>
                      </a: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local market</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Экспорт</a:t>
                      </a: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export</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v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внутренний рынок</a:t>
                      </a: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local market</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Экспорт</a:t>
                      </a: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400" b="0" i="0" u="none" strike="noStrike" cap="none" normalizeH="0" baseline="0" smtClean="0">
                          <a:ln>
                            <a:noFill/>
                          </a:ln>
                          <a:solidFill>
                            <a:srgbClr val="000000"/>
                          </a:solidFill>
                          <a:effectLst/>
                          <a:latin typeface="Times New Roman" pitchFamily="18" charset="0"/>
                        </a:rPr>
                        <a:t>export</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496826">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500" b="1" i="0" u="none" strike="noStrike" cap="none" normalizeH="0" baseline="0" smtClean="0">
                          <a:ln>
                            <a:noFill/>
                          </a:ln>
                          <a:solidFill>
                            <a:schemeClr val="tx1"/>
                          </a:solidFill>
                          <a:effectLst/>
                          <a:latin typeface="Times New Roman" pitchFamily="18" charset="0"/>
                        </a:rPr>
                        <a:t>Круглые лесоматериалы </a:t>
                      </a:r>
                      <a:r>
                        <a:rPr kumimoji="0" lang="en-US" sz="1500" b="1" i="0" u="none" strike="noStrike" cap="none" normalizeH="0" baseline="0" smtClean="0">
                          <a:ln>
                            <a:noFill/>
                          </a:ln>
                          <a:solidFill>
                            <a:schemeClr val="tx1"/>
                          </a:solidFill>
                          <a:effectLst/>
                          <a:latin typeface="Times New Roman" pitchFamily="18" charset="0"/>
                        </a:rPr>
                        <a:t>/</a:t>
                      </a:r>
                      <a:endParaRPr kumimoji="0" lang="en-US" sz="16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rPr>
                        <a:t>roundwood</a:t>
                      </a:r>
                      <a:endParaRPr kumimoji="0" lang="ru-RU" sz="1400" b="1"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140,80</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116,70</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34,7</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162,30</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143,90</a:t>
                      </a:r>
                      <a:endParaRPr kumimoji="0" lang="en-US"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rPr>
                        <a:t>18,13</a:t>
                      </a:r>
                      <a:endParaRPr kumimoji="0" lang="ru-RU"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из них</a:t>
                      </a:r>
                      <a:r>
                        <a:rPr kumimoji="0" lang="en-US" sz="1400" b="0" i="0" u="none" strike="noStrike" cap="none" normalizeH="0" baseline="0" smtClean="0">
                          <a:ln>
                            <a:noFill/>
                          </a:ln>
                          <a:solidFill>
                            <a:schemeClr val="tx1"/>
                          </a:solidFill>
                          <a:effectLst/>
                          <a:latin typeface="Times New Roman" pitchFamily="18" charset="0"/>
                        </a:rPr>
                        <a:t> / include</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1" i="1" u="none" strike="noStrike" cap="none" normalizeH="0" baseline="0" smtClean="0">
                          <a:ln>
                            <a:noFill/>
                          </a:ln>
                          <a:solidFill>
                            <a:schemeClr val="tx1"/>
                          </a:solidFill>
                          <a:effectLst/>
                          <a:latin typeface="Times New Roman" pitchFamily="18" charset="0"/>
                        </a:rPr>
                        <a:t>Деловая всего</a:t>
                      </a:r>
                      <a:r>
                        <a:rPr kumimoji="0" lang="en-US" sz="1400" b="1" i="1" u="none" strike="noStrike" cap="none" normalizeH="0" baseline="0" smtClean="0">
                          <a:ln>
                            <a:noFill/>
                          </a:ln>
                          <a:solidFill>
                            <a:schemeClr val="tx1"/>
                          </a:solidFill>
                          <a:effectLst/>
                          <a:latin typeface="Times New Roman" pitchFamily="18" charset="0"/>
                        </a:rPr>
                        <a:t>/ </a:t>
                      </a:r>
                      <a:r>
                        <a:rPr kumimoji="0" lang="en-US" sz="1400" b="1" i="1" u="none" strike="noStrike" cap="none" normalizeH="0" baseline="0" smtClean="0">
                          <a:ln>
                            <a:noFill/>
                          </a:ln>
                          <a:solidFill>
                            <a:srgbClr val="000000"/>
                          </a:solidFill>
                          <a:effectLst/>
                          <a:latin typeface="Times New Roman" pitchFamily="18" charset="0"/>
                        </a:rPr>
                        <a:t>timber</a:t>
                      </a:r>
                      <a:endParaRPr kumimoji="0" lang="ru-RU" sz="1400" b="1" i="1"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1" u="none" strike="noStrike" cap="none" normalizeH="0" baseline="0" dirty="0" smtClean="0">
                          <a:ln>
                            <a:noFill/>
                          </a:ln>
                          <a:solidFill>
                            <a:schemeClr val="tx1"/>
                          </a:solidFill>
                          <a:effectLst/>
                          <a:latin typeface="Times New Roman" pitchFamily="18" charset="0"/>
                        </a:rPr>
                        <a:t>24,6</a:t>
                      </a:r>
                    </a:p>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800" b="1" i="1"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24,6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0,6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1" u="none" strike="noStrike" cap="none" normalizeH="0" baseline="0" dirty="0" smtClean="0">
                          <a:ln>
                            <a:noFill/>
                          </a:ln>
                          <a:solidFill>
                            <a:schemeClr val="tx1"/>
                          </a:solidFill>
                          <a:effectLst/>
                          <a:latin typeface="Times New Roman" pitchFamily="18" charset="0"/>
                        </a:rPr>
                        <a:t>26,5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26,1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0,4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r>
              <a:tr h="301588">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в т. ч. пиловочное бревно</a:t>
                      </a:r>
                      <a:r>
                        <a:rPr kumimoji="0" lang="en-US" sz="1400" b="0" i="0" u="none" strike="noStrike" cap="none" normalizeH="0" baseline="0" smtClean="0">
                          <a:ln>
                            <a:noFill/>
                          </a:ln>
                          <a:solidFill>
                            <a:schemeClr val="tx1"/>
                          </a:solidFill>
                          <a:effectLst/>
                          <a:latin typeface="Times New Roman" pitchFamily="18" charset="0"/>
                        </a:rPr>
                        <a:t> / </a:t>
                      </a:r>
                      <a:r>
                        <a:rPr kumimoji="0" lang="en-US" sz="1400" b="0" i="0" u="none" strike="noStrike" cap="none" normalizeH="0" baseline="0" smtClean="0">
                          <a:ln>
                            <a:noFill/>
                          </a:ln>
                          <a:solidFill>
                            <a:srgbClr val="000000"/>
                          </a:solidFill>
                          <a:effectLst/>
                          <a:latin typeface="Times New Roman" pitchFamily="18" charset="0"/>
                        </a:rPr>
                        <a:t>saw logs</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11,7</a:t>
                      </a:r>
                    </a:p>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11,1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0,6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15,0</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14,6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0,4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smtClean="0">
                          <a:ln>
                            <a:noFill/>
                          </a:ln>
                          <a:solidFill>
                            <a:schemeClr val="tx1"/>
                          </a:solidFill>
                          <a:effectLst/>
                          <a:latin typeface="Times New Roman" pitchFamily="18" charset="0"/>
                        </a:rPr>
                        <a:t>Фанерное бревно</a:t>
                      </a:r>
                      <a:r>
                        <a:rPr kumimoji="0" lang="en-US" sz="1400" b="0" i="0" u="none" strike="noStrike" cap="none" normalizeH="0" baseline="0" smtClean="0">
                          <a:ln>
                            <a:noFill/>
                          </a:ln>
                          <a:solidFill>
                            <a:schemeClr val="tx1"/>
                          </a:solidFill>
                          <a:effectLst/>
                          <a:latin typeface="Times New Roman" pitchFamily="18" charset="0"/>
                        </a:rPr>
                        <a:t> / </a:t>
                      </a:r>
                      <a:r>
                        <a:rPr kumimoji="0" lang="en-US" sz="1400" b="0" i="0" u="none" strike="noStrike" cap="none" normalizeH="0" baseline="0" smtClean="0">
                          <a:ln>
                            <a:noFill/>
                          </a:ln>
                          <a:solidFill>
                            <a:srgbClr val="000000"/>
                          </a:solidFill>
                          <a:effectLst/>
                          <a:latin typeface="Times New Roman" pitchFamily="18" charset="0"/>
                        </a:rPr>
                        <a:t>veneer</a:t>
                      </a:r>
                      <a:r>
                        <a:rPr kumimoji="0" lang="ru-RU" sz="1400" b="0" i="0" u="none" strike="noStrike" cap="none" normalizeH="0" baseline="0" smtClean="0">
                          <a:ln>
                            <a:noFill/>
                          </a:ln>
                          <a:solidFill>
                            <a:srgbClr val="000000"/>
                          </a:solidFill>
                          <a:effectLst/>
                          <a:latin typeface="Times New Roman" pitchFamily="18" charset="0"/>
                        </a:rPr>
                        <a:t> </a:t>
                      </a:r>
                      <a:r>
                        <a:rPr kumimoji="0" lang="en-US" sz="1400" b="0" i="0" u="none" strike="noStrike" cap="none" normalizeH="0" baseline="0" smtClean="0">
                          <a:ln>
                            <a:noFill/>
                          </a:ln>
                          <a:solidFill>
                            <a:srgbClr val="000000"/>
                          </a:solidFill>
                          <a:effectLst/>
                          <a:latin typeface="Times New Roman" pitchFamily="18" charset="0"/>
                        </a:rPr>
                        <a:t>logs</a:t>
                      </a:r>
                      <a:endParaRPr kumimoji="0" lang="ru-RU" sz="1400" b="0" i="0"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9,4</a:t>
                      </a:r>
                    </a:p>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9,4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10,4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10,4</a:t>
                      </a:r>
                    </a:p>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dirty="0" smtClean="0">
                          <a:ln>
                            <a:noFill/>
                          </a:ln>
                          <a:solidFill>
                            <a:schemeClr val="tx1"/>
                          </a:solidFill>
                          <a:effectLst/>
                          <a:latin typeface="Times New Roman" pitchFamily="18" charset="0"/>
                        </a:rPr>
                        <a:t>Балансы</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000000"/>
                          </a:solidFill>
                          <a:effectLst/>
                          <a:latin typeface="Times New Roman" pitchFamily="18" charset="0"/>
                        </a:rPr>
                        <a:t>pulp wood</a:t>
                      </a: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37,7</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20,3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17,4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38,6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33,4</a:t>
                      </a:r>
                    </a:p>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endParaRPr kumimoji="0" lang="ru-RU" sz="1800" b="0" i="0" u="none" strike="noStrike" cap="none" normalizeH="0" baseline="0" dirty="0" smtClean="0">
                        <a:ln>
                          <a:noFill/>
                        </a:ln>
                        <a:solidFill>
                          <a:schemeClr val="tx1"/>
                        </a:solidFill>
                        <a:effectLst/>
                        <a:latin typeface="Times New Roman" pitchFamily="18" charset="0"/>
                      </a:endParaRP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5,2</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dirty="0" smtClean="0">
                          <a:ln>
                            <a:noFill/>
                          </a:ln>
                          <a:solidFill>
                            <a:srgbClr val="000000"/>
                          </a:solidFill>
                          <a:effectLst/>
                          <a:latin typeface="Times New Roman" pitchFamily="18" charset="0"/>
                        </a:rPr>
                        <a:t>щепа/</a:t>
                      </a:r>
                      <a:r>
                        <a:rPr kumimoji="0" lang="en-US" sz="1400" b="0" i="0" u="none" strike="noStrike" cap="none" normalizeH="0" baseline="0" dirty="0" smtClean="0">
                          <a:ln>
                            <a:noFill/>
                          </a:ln>
                          <a:solidFill>
                            <a:srgbClr val="000000"/>
                          </a:solidFill>
                          <a:effectLst/>
                          <a:latin typeface="Times New Roman" pitchFamily="18" charset="0"/>
                        </a:rPr>
                        <a:t>chipped wood</a:t>
                      </a: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6,9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6,9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5,9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2,1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0" i="0" u="none" strike="noStrike" cap="none" normalizeH="0" baseline="0" dirty="0" err="1" smtClean="0">
                          <a:ln>
                            <a:noFill/>
                          </a:ln>
                          <a:solidFill>
                            <a:schemeClr val="tx1"/>
                          </a:solidFill>
                          <a:effectLst/>
                          <a:latin typeface="Times New Roman" pitchFamily="18" charset="0"/>
                        </a:rPr>
                        <a:t>Техсырьё</a:t>
                      </a:r>
                      <a:r>
                        <a:rPr kumimoji="0" lang="en-US" sz="1400" b="0" i="0" u="none" strike="noStrike" cap="none" normalizeH="0" baseline="0" dirty="0" smtClean="0">
                          <a:ln>
                            <a:noFill/>
                          </a:ln>
                          <a:solidFill>
                            <a:schemeClr val="tx1"/>
                          </a:solidFill>
                          <a:effectLst/>
                          <a:latin typeface="Times New Roman" pitchFamily="18" charset="0"/>
                        </a:rPr>
                        <a:t> / </a:t>
                      </a:r>
                      <a:r>
                        <a:rPr kumimoji="0" lang="en-US" sz="1400" b="0" i="0" u="none" strike="noStrike" cap="none" normalizeH="0" baseline="0" dirty="0" smtClean="0">
                          <a:ln>
                            <a:noFill/>
                          </a:ln>
                          <a:solidFill>
                            <a:srgbClr val="000000"/>
                          </a:solidFill>
                          <a:effectLst/>
                          <a:latin typeface="Times New Roman" pitchFamily="18" charset="0"/>
                        </a:rPr>
                        <a:t>wood raw</a:t>
                      </a:r>
                      <a:endParaRPr kumimoji="0" lang="ru-RU" sz="1400" b="0"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32,1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27,6</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4,5</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30,03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27,8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2,23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DB15"/>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1" i="1" u="none" strike="noStrike" cap="none" normalizeH="0" baseline="0" smtClean="0">
                          <a:ln>
                            <a:noFill/>
                          </a:ln>
                          <a:solidFill>
                            <a:schemeClr val="tx1"/>
                          </a:solidFill>
                          <a:effectLst/>
                          <a:latin typeface="Times New Roman" pitchFamily="18" charset="0"/>
                        </a:rPr>
                        <a:t>Дрова</a:t>
                      </a:r>
                      <a:r>
                        <a:rPr kumimoji="0" lang="en-US" sz="1400" b="1" i="1" u="none" strike="noStrike" cap="none" normalizeH="0" baseline="0" smtClean="0">
                          <a:ln>
                            <a:noFill/>
                          </a:ln>
                          <a:solidFill>
                            <a:schemeClr val="tx1"/>
                          </a:solidFill>
                          <a:effectLst/>
                          <a:latin typeface="Times New Roman" pitchFamily="18" charset="0"/>
                        </a:rPr>
                        <a:t>/ </a:t>
                      </a:r>
                      <a:r>
                        <a:rPr kumimoji="0" lang="en-US" sz="1400" b="1" i="1" u="none" strike="noStrike" cap="none" normalizeH="0" baseline="0" smtClean="0">
                          <a:ln>
                            <a:noFill/>
                          </a:ln>
                          <a:solidFill>
                            <a:srgbClr val="000000"/>
                          </a:solidFill>
                          <a:effectLst/>
                          <a:latin typeface="Times New Roman" pitchFamily="18" charset="0"/>
                        </a:rPr>
                        <a:t>firewood</a:t>
                      </a:r>
                      <a:endParaRPr kumimoji="0" lang="ru-RU" sz="1400" b="1" i="1" u="none" strike="noStrike" cap="none" normalizeH="0" baseline="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1" u="none" strike="noStrike" cap="none" normalizeH="0" baseline="0" dirty="0" smtClean="0">
                          <a:ln>
                            <a:noFill/>
                          </a:ln>
                          <a:solidFill>
                            <a:schemeClr val="tx1"/>
                          </a:solidFill>
                          <a:effectLst/>
                          <a:latin typeface="Times New Roman" pitchFamily="18" charset="0"/>
                        </a:rPr>
                        <a:t>8,3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8,3</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1" u="none" strike="noStrike" cap="none" normalizeH="0" baseline="0" dirty="0" smtClean="0">
                          <a:ln>
                            <a:noFill/>
                          </a:ln>
                          <a:solidFill>
                            <a:schemeClr val="tx1"/>
                          </a:solidFill>
                          <a:effectLst/>
                          <a:latin typeface="Times New Roman" pitchFamily="18" charset="0"/>
                        </a:rPr>
                        <a:t>25,7</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25,7</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1" u="none" strike="noStrike" cap="none" normalizeH="0" baseline="0" dirty="0" smtClean="0">
                          <a:ln>
                            <a:noFill/>
                          </a:ln>
                          <a:solidFill>
                            <a:schemeClr val="tx1"/>
                          </a:solidFill>
                          <a:effectLst/>
                          <a:latin typeface="Times New Roman" pitchFamily="18" charset="0"/>
                        </a:rPr>
                        <a:t>- </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r>
              <a:tr h="283810">
                <a:tc>
                  <a:txBody>
                    <a:bodyPr/>
                    <a:lstStyle/>
                    <a:p>
                      <a:pPr marL="0" marR="0" lvl="0" indent="0" algn="l"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400" b="1" i="0" u="none" strike="noStrike" cap="none" normalizeH="0" baseline="0" dirty="0" smtClean="0">
                          <a:ln>
                            <a:noFill/>
                          </a:ln>
                          <a:solidFill>
                            <a:schemeClr val="tx1"/>
                          </a:solidFill>
                          <a:effectLst/>
                          <a:latin typeface="Times New Roman" pitchFamily="18" charset="0"/>
                        </a:rPr>
                        <a:t>Пиломатериалы</a:t>
                      </a: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smtClean="0">
                          <a:ln>
                            <a:noFill/>
                          </a:ln>
                          <a:solidFill>
                            <a:srgbClr val="000000"/>
                          </a:solidFill>
                          <a:effectLst/>
                          <a:latin typeface="Times New Roman" pitchFamily="18" charset="0"/>
                        </a:rPr>
                        <a:t>boards</a:t>
                      </a:r>
                      <a:endParaRPr kumimoji="0" lang="ru-RU" sz="1400" b="1" i="0" u="none" strike="noStrike" cap="none" normalizeH="0" baseline="0" dirty="0" smtClean="0">
                        <a:ln>
                          <a:noFill/>
                        </a:ln>
                        <a:solidFill>
                          <a:srgbClr val="000000"/>
                        </a:solidFill>
                        <a:effectLst/>
                        <a:latin typeface="Times New Roman" pitchFamily="18" charset="0"/>
                      </a:endParaRPr>
                    </a:p>
                  </a:txBody>
                  <a:tcPr marL="9524" marR="9524" marT="9521"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10,1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5,4</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4,7</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rPr>
                        <a:t>9,9</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3,8</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c>
                  <a:txBody>
                    <a:bodyPr/>
                    <a:lstStyle/>
                    <a:p>
                      <a:pPr marL="0" marR="0" lvl="0" indent="0" algn="r" defTabSz="914400" rtl="0" eaLnBrk="1" fontAlgn="ctr" latinLnBrk="0" hangingPunct="1">
                        <a:lnSpc>
                          <a:spcPct val="100000"/>
                        </a:lnSpc>
                        <a:spcBef>
                          <a:spcPct val="0"/>
                        </a:spcBef>
                        <a:spcAft>
                          <a:spcPct val="0"/>
                        </a:spcAft>
                        <a:buClr>
                          <a:schemeClr val="hlink"/>
                        </a:buClr>
                        <a:buSzPct val="60000"/>
                        <a:buFont typeface="Wingdings" pitchFamily="2" charset="2"/>
                        <a:buNone/>
                        <a:tabLst/>
                      </a:pPr>
                      <a:r>
                        <a:rPr kumimoji="0" lang="ru-RU" sz="1800" b="0" i="0" u="none" strike="noStrike" cap="none" normalizeH="0" baseline="0" dirty="0" smtClean="0">
                          <a:ln>
                            <a:noFill/>
                          </a:ln>
                          <a:solidFill>
                            <a:schemeClr val="tx1"/>
                          </a:solidFill>
                          <a:effectLst/>
                          <a:latin typeface="Times New Roman" pitchFamily="18" charset="0"/>
                        </a:rPr>
                        <a:t>6,1</a:t>
                      </a:r>
                    </a:p>
                  </a:txBody>
                  <a:tcPr marL="9525" marR="9525"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AF19"/>
                    </a:solidFill>
                  </a:tcPr>
                </a:tc>
              </a:tr>
            </a:tbl>
          </a:graphicData>
        </a:graphic>
      </p:graphicFrame>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DF8B2EC1-4046-4CEB-A364-C8C470480B65}" type="slidenum">
              <a:rPr lang="ru-RU" altLang="ru-RU">
                <a:solidFill>
                  <a:srgbClr val="FFFFFF"/>
                </a:solidFill>
                <a:effectLst>
                  <a:outerShdw blurRad="38100" dist="38100" dir="2700000" algn="tl">
                    <a:srgbClr val="000000"/>
                  </a:outerShdw>
                </a:effectLst>
              </a:rPr>
              <a:pPr algn="r">
                <a:defRPr/>
              </a:pPr>
              <a:t>24</a:t>
            </a:fld>
            <a:endParaRPr lang="ru-RU" altLang="ru-RU">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Заголовок 1"/>
          <p:cNvSpPr>
            <a:spLocks noGrp="1"/>
          </p:cNvSpPr>
          <p:nvPr>
            <p:ph type="title" idx="4294967295"/>
          </p:nvPr>
        </p:nvSpPr>
        <p:spPr>
          <a:xfrm>
            <a:off x="0" y="0"/>
            <a:ext cx="9144000" cy="1557338"/>
          </a:xfrm>
        </p:spPr>
        <p:txBody>
          <a:bodyPr/>
          <a:lstStyle/>
          <a:p>
            <a:pPr>
              <a:defRPr/>
            </a:pPr>
            <a:r>
              <a:rPr lang="ru-RU" b="0" dirty="0" smtClean="0">
                <a:solidFill>
                  <a:srgbClr val="FFFF00"/>
                </a:solidFill>
                <a:cs typeface="Arial" charset="0"/>
              </a:rPr>
              <a:t/>
            </a:r>
            <a:br>
              <a:rPr lang="ru-RU" b="0" dirty="0" smtClean="0">
                <a:solidFill>
                  <a:srgbClr val="FFFF00"/>
                </a:solidFill>
                <a:cs typeface="Arial" charset="0"/>
              </a:rPr>
            </a:br>
            <a:r>
              <a:rPr lang="ru-RU" sz="2400" b="0" dirty="0" smtClean="0">
                <a:solidFill>
                  <a:schemeClr val="tx1"/>
                </a:solidFill>
                <a:effectLst/>
                <a:cs typeface="Times New Roman" pitchFamily="18" charset="0"/>
              </a:rPr>
              <a:t>Основные виды продукции ГЛХУ «Краснопольский лесхоз», поставляемые на экспорт </a:t>
            </a:r>
            <a:r>
              <a:rPr lang="en-US" sz="2400" b="0" dirty="0" smtClean="0">
                <a:solidFill>
                  <a:srgbClr val="FFFF66"/>
                </a:solidFill>
                <a:effectLst/>
                <a:cs typeface="Times New Roman" pitchFamily="18" charset="0"/>
              </a:rPr>
              <a:t/>
            </a:r>
            <a:br>
              <a:rPr lang="en-US" sz="2400" b="0" dirty="0" smtClean="0">
                <a:solidFill>
                  <a:srgbClr val="FFFF66"/>
                </a:solidFill>
                <a:effectLst/>
                <a:cs typeface="Times New Roman" pitchFamily="18" charset="0"/>
              </a:rPr>
            </a:br>
            <a:r>
              <a:rPr lang="en-US" sz="2400" b="0" dirty="0" smtId="4294967295">
                <a:solidFill>
                  <a:srgbClr val="FFFF00"/>
                </a:solidFill>
                <a:effectLst/>
                <a:highlight>
                  <a:srgbClr val="000000">
                    <a:alpha val="0"/>
                  </a:srgbClr>
                </a:highlight>
                <a:cs typeface="Arial"/>
              </a:rPr>
              <a:t>The increase in exports of reclaimed wood  </a:t>
            </a:r>
            <a:br>
              <a:rPr lang="en-US" sz="2400" b="0" dirty="0" smtId="4294967295">
                <a:solidFill>
                  <a:srgbClr val="FFFF00"/>
                </a:solidFill>
                <a:effectLst/>
                <a:highlight>
                  <a:srgbClr val="000000">
                    <a:alpha val="0"/>
                  </a:srgbClr>
                </a:highlight>
                <a:cs typeface="Arial"/>
              </a:rPr>
            </a:br>
            <a:r>
              <a:rPr lang="en-US" sz="2400" b="0" dirty="0" smtId="4294967295">
                <a:solidFill>
                  <a:srgbClr val="FFFF00"/>
                </a:solidFill>
                <a:effectLst/>
                <a:highlight>
                  <a:srgbClr val="000000">
                    <a:alpha val="0"/>
                  </a:srgbClr>
                </a:highlight>
                <a:cs typeface="Arial"/>
              </a:rPr>
              <a:t>Growth of export of value-added products</a:t>
            </a:r>
            <a:r>
              <a:rPr lang="en-US" sz="2400" b="0" dirty="0" smtClean="0">
                <a:solidFill>
                  <a:srgbClr val="FFFF66"/>
                </a:solidFill>
                <a:effectLst/>
                <a:cs typeface="Times New Roman" pitchFamily="18" charset="0"/>
              </a:rPr>
              <a:t/>
            </a:r>
            <a:br>
              <a:rPr lang="en-US" sz="2400" b="0" dirty="0" smtClean="0">
                <a:solidFill>
                  <a:srgbClr val="FFFF66"/>
                </a:solidFill>
                <a:effectLst/>
                <a:cs typeface="Times New Roman" pitchFamily="18" charset="0"/>
              </a:rPr>
            </a:br>
            <a:endParaRPr lang="ru-RU" sz="2400" b="0" dirty="0" smtClean="0">
              <a:solidFill>
                <a:srgbClr val="FFFF66"/>
              </a:solidFill>
              <a:effectLst/>
              <a:cs typeface="Times New Roman" pitchFamily="18" charset="0"/>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3C926A58-5DEE-4172-A668-89BDB5731AA7}" type="slidenum">
              <a:rPr lang="ru-RU" altLang="ru-RU">
                <a:solidFill>
                  <a:srgbClr val="FFFFFF"/>
                </a:solidFill>
                <a:effectLst>
                  <a:outerShdw blurRad="38100" dist="38100" dir="2700000" algn="tl">
                    <a:srgbClr val="000000"/>
                  </a:outerShdw>
                </a:effectLst>
              </a:rPr>
              <a:pPr algn="r">
                <a:defRPr/>
              </a:pPr>
              <a:t>25</a:t>
            </a:fld>
            <a:endParaRPr lang="ru-RU" altLang="ru-RU">
              <a:solidFill>
                <a:srgbClr val="FFFFFF"/>
              </a:solidFill>
              <a:effectLst>
                <a:outerShdw blurRad="38100" dist="38100" dir="2700000" algn="tl">
                  <a:srgbClr val="000000"/>
                </a:outerShdw>
              </a:effectLst>
            </a:endParaRPr>
          </a:p>
        </p:txBody>
      </p:sp>
      <p:pic>
        <p:nvPicPr>
          <p:cNvPr id="1026" name="Picture 2" descr="C:\Users\User\Desktop\ИЗ БУКЛЕТА\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21088"/>
            <a:ext cx="3888432" cy="22640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ИЗ БУКЛЕТА\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4221088"/>
            <a:ext cx="3944565" cy="226403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59" y="1720840"/>
            <a:ext cx="8122865" cy="2308324"/>
          </a:xfrm>
          <a:prstGeom prst="rect">
            <a:avLst/>
          </a:prstGeom>
        </p:spPr>
        <p:txBody>
          <a:bodyPr wrap="square">
            <a:spAutoFit/>
          </a:bodyPr>
          <a:lstStyle/>
          <a:p>
            <a:r>
              <a:rPr lang="ru-RU" dirty="0"/>
              <a:t>- пиломатериалы обрезные (доска) хвойных пород; </a:t>
            </a:r>
          </a:p>
          <a:p>
            <a:r>
              <a:rPr lang="ru-RU" dirty="0"/>
              <a:t>- пиломатериалы для изготовления тары (заготовки для </a:t>
            </a:r>
            <a:r>
              <a:rPr lang="ru-RU" dirty="0" err="1"/>
              <a:t>европоддонов</a:t>
            </a:r>
            <a:r>
              <a:rPr lang="ru-RU" dirty="0"/>
              <a:t>)  хвойных пород;</a:t>
            </a:r>
          </a:p>
          <a:p>
            <a:r>
              <a:rPr lang="ru-RU" dirty="0"/>
              <a:t>топливная щепа</a:t>
            </a:r>
            <a:r>
              <a:rPr lang="en-US" dirty="0"/>
              <a:t>.</a:t>
            </a:r>
            <a:endParaRPr lang="ru-RU" dirty="0"/>
          </a:p>
          <a:p>
            <a:r>
              <a:rPr lang="en-US" dirty="0"/>
              <a:t>-</a:t>
            </a:r>
            <a:r>
              <a:rPr lang="en-US" dirty="0">
                <a:solidFill>
                  <a:srgbClr val="FFC000"/>
                </a:solidFill>
              </a:rPr>
              <a:t>The institution plans to increase exports of processed timber with a deeper level of processing and of </a:t>
            </a:r>
            <a:endParaRPr lang="ru-RU" dirty="0">
              <a:solidFill>
                <a:srgbClr val="FFC000"/>
              </a:solidFill>
            </a:endParaRPr>
          </a:p>
          <a:p>
            <a:r>
              <a:rPr lang="en-US" dirty="0">
                <a:solidFill>
                  <a:srgbClr val="FFC000"/>
                </a:solidFill>
              </a:rPr>
              <a:t>-finished products (pellets, fuel briquettes, wood trim, fuel wood chips, regularized wood products, etc.).</a:t>
            </a:r>
            <a:endParaRPr lang="ru-RU"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Заголовок 1"/>
          <p:cNvSpPr>
            <a:spLocks noGrp="1"/>
          </p:cNvSpPr>
          <p:nvPr>
            <p:ph type="title" idx="4294967295"/>
          </p:nvPr>
        </p:nvSpPr>
        <p:spPr>
          <a:xfrm>
            <a:off x="0" y="0"/>
            <a:ext cx="9144000" cy="2276872"/>
          </a:xfrm>
        </p:spPr>
        <p:txBody>
          <a:bodyPr/>
          <a:lstStyle/>
          <a:p>
            <a:pPr>
              <a:defRPr/>
            </a:pPr>
            <a:r>
              <a:rPr lang="ru-RU" sz="2400" b="0" dirty="0" smtClean="0">
                <a:solidFill>
                  <a:schemeClr val="tx1"/>
                </a:solidFill>
                <a:cs typeface="Arial" charset="0"/>
              </a:rPr>
              <a:t>Экспорт за 201</a:t>
            </a:r>
            <a:r>
              <a:rPr lang="en-US" sz="2400" b="0" dirty="0" smtClean="0">
                <a:solidFill>
                  <a:schemeClr val="tx1"/>
                </a:solidFill>
                <a:cs typeface="Arial" charset="0"/>
              </a:rPr>
              <a:t>7</a:t>
            </a:r>
            <a:r>
              <a:rPr lang="ru-RU" sz="2400" b="0" dirty="0" smtClean="0">
                <a:solidFill>
                  <a:schemeClr val="tx1"/>
                </a:solidFill>
                <a:cs typeface="Arial" charset="0"/>
              </a:rPr>
              <a:t> г. и 8 месяцев 2018 г. по странам в стоимостном выражении, %</a:t>
            </a:r>
            <a:r>
              <a:rPr lang="en-US" sz="2400" b="0" dirty="0" smtClean="0">
                <a:solidFill>
                  <a:schemeClr val="tx1"/>
                </a:solidFill>
                <a:cs typeface="Arial" charset="0"/>
              </a:rPr>
              <a:t/>
            </a:r>
            <a:br>
              <a:rPr lang="en-US" sz="2400" b="0" dirty="0" smtClean="0">
                <a:solidFill>
                  <a:schemeClr val="tx1"/>
                </a:solidFill>
                <a:cs typeface="Arial" charset="0"/>
              </a:rPr>
            </a:br>
            <a:r>
              <a:rPr lang="en-US" sz="2400" b="0" dirty="0" smtId="4294967295">
                <a:solidFill>
                  <a:srgbClr val="FFFF00"/>
                </a:solidFill>
                <a:effectLst/>
                <a:highlight>
                  <a:srgbClr val="000000">
                    <a:alpha val="0"/>
                  </a:srgbClr>
                </a:highlight>
                <a:cs typeface="Arial"/>
              </a:rPr>
              <a:t>Exports for 2017 and 8 months of 2018 by countries in cost terms, %</a:t>
            </a:r>
            <a:br>
              <a:rPr lang="en-US" sz="2400" b="0" dirty="0" smtId="4294967295">
                <a:solidFill>
                  <a:srgbClr val="FFFF00"/>
                </a:solidFill>
                <a:effectLst/>
                <a:highlight>
                  <a:srgbClr val="000000">
                    <a:alpha val="0"/>
                  </a:srgbClr>
                </a:highlight>
                <a:cs typeface="Arial"/>
              </a:rPr>
            </a:br>
            <a:r>
              <a:rPr lang="ru-RU" sz="2400" b="0" dirty="0" smtClean="0">
                <a:solidFill>
                  <a:srgbClr val="FFFF00"/>
                </a:solidFill>
                <a:cs typeface="Arial" charset="0"/>
              </a:rPr>
              <a:t/>
            </a:r>
            <a:br>
              <a:rPr lang="ru-RU" sz="2400" b="0" dirty="0" smtClean="0">
                <a:solidFill>
                  <a:srgbClr val="FFFF00"/>
                </a:solidFill>
                <a:cs typeface="Arial" charset="0"/>
              </a:rPr>
            </a:br>
            <a:endParaRPr lang="en-US" sz="2400" b="0" dirty="0" smtClean="0">
              <a:solidFill>
                <a:srgbClr val="FFFF00"/>
              </a:solidFill>
              <a:cs typeface="Arial" charset="0"/>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8C7B5C88-825B-479E-BEEB-36D391C8BF3D}" type="slidenum">
              <a:rPr lang="ru-RU" altLang="ru-RU">
                <a:solidFill>
                  <a:srgbClr val="FFFFFF"/>
                </a:solidFill>
                <a:effectLst>
                  <a:outerShdw blurRad="38100" dist="38100" dir="2700000" algn="tl">
                    <a:srgbClr val="000000"/>
                  </a:outerShdw>
                </a:effectLst>
              </a:rPr>
              <a:pPr algn="r">
                <a:defRPr/>
              </a:pPr>
              <a:t>26</a:t>
            </a:fld>
            <a:endParaRPr lang="ru-RU" altLang="ru-RU">
              <a:solidFill>
                <a:srgbClr val="FFFFFF"/>
              </a:solidFill>
              <a:effectLst>
                <a:outerShdw blurRad="38100" dist="38100" dir="2700000" algn="tl">
                  <a:srgbClr val="000000"/>
                </a:outerShdw>
              </a:effectLst>
            </a:endParaRPr>
          </a:p>
        </p:txBody>
      </p:sp>
      <p:graphicFrame>
        <p:nvGraphicFramePr>
          <p:cNvPr id="9" name="Group 68"/>
          <p:cNvGraphicFramePr>
            <a:graphicFrameLocks noGrp="1"/>
          </p:cNvGraphicFramePr>
          <p:nvPr>
            <p:extLst>
              <p:ext uri="{D42A27DB-BD31-4B8C-83A1-F6EECF244321}">
                <p14:modId xmlns:p14="http://schemas.microsoft.com/office/powerpoint/2010/main" val="4071426316"/>
              </p:ext>
            </p:extLst>
          </p:nvPr>
        </p:nvGraphicFramePr>
        <p:xfrm>
          <a:off x="395536" y="1963835"/>
          <a:ext cx="8140312" cy="4633815"/>
        </p:xfrm>
        <a:graphic>
          <a:graphicData uri="http://schemas.openxmlformats.org/drawingml/2006/table">
            <a:tbl>
              <a:tblPr>
                <a:tableStyleId>{08FB837D-C827-4EFA-A057-4D05807E0F7C}</a:tableStyleId>
              </a:tblPr>
              <a:tblGrid>
                <a:gridCol w="1072977"/>
                <a:gridCol w="2766013"/>
                <a:gridCol w="2150661"/>
                <a:gridCol w="2150661"/>
              </a:tblGrid>
              <a:tr h="342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Поз.</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Страна</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Доля,% 2017 год</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Доля ,%, 8 мес. 2018 год</a:t>
                      </a:r>
                    </a:p>
                  </a:txBody>
                  <a:tcPr marL="9525" marR="9525" marT="9526" marB="0" anchor="b"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kern="1200" cap="none" normalizeH="0" baseline="0" dirty="0" smtClean="0">
                          <a:ln>
                            <a:noFill/>
                          </a:ln>
                          <a:effectLst/>
                        </a:rPr>
                        <a:t>1</a:t>
                      </a:r>
                      <a:endParaRPr kumimoji="0" lang="ru-RU" sz="2000" b="1" i="0" u="none" strike="noStrike" kern="1200" cap="none" normalizeH="0" baseline="0" dirty="0" smtClean="0">
                        <a:ln>
                          <a:noFill/>
                        </a:ln>
                        <a:solidFill>
                          <a:srgbClr val="006600"/>
                        </a:solidFill>
                        <a:effectLst/>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srgbClr val="006600"/>
                          </a:solidFill>
                          <a:latin typeface="Times New Roman" panose="02020603050405020304" pitchFamily="18" charset="0"/>
                          <a:cs typeface="Times New Roman" panose="02020603050405020304" pitchFamily="18" charset="0"/>
                        </a:rPr>
                        <a:t>Польша</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i="0" u="none" strike="noStrike" kern="1200" baseline="0" dirty="0" smtClean="0">
                          <a:solidFill>
                            <a:srgbClr val="006600"/>
                          </a:solidFill>
                          <a:latin typeface="Times New Roman" panose="02020603050405020304" pitchFamily="18" charset="0"/>
                          <a:ea typeface="+mn-ea"/>
                          <a:cs typeface="Times New Roman" panose="02020603050405020304" pitchFamily="18" charset="0"/>
                        </a:rPr>
                        <a:t>22,11</a:t>
                      </a:r>
                    </a:p>
                  </a:txBody>
                  <a:tcPr marL="9525" marR="9525" marT="9526" marB="0" anchor="ctr"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i="0" u="none" strike="noStrike" kern="1200" baseline="0" dirty="0" smtClean="0">
                          <a:solidFill>
                            <a:srgbClr val="006600"/>
                          </a:solidFill>
                          <a:latin typeface="Times New Roman" panose="02020603050405020304" pitchFamily="18" charset="0"/>
                          <a:ea typeface="+mn-ea"/>
                          <a:cs typeface="Times New Roman" panose="02020603050405020304" pitchFamily="18" charset="0"/>
                        </a:rPr>
                        <a:t>-</a:t>
                      </a: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2</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Литва</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26,02</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11,9</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3</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Румыния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2,16</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5139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4</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Германия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46,42</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78,24</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5</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Латвия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1,57</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cap="none" normalizeH="0" baseline="0" dirty="0" smtClean="0">
                          <a:ln>
                            <a:noFill/>
                          </a:ln>
                          <a:effectLst/>
                        </a:rPr>
                        <a:t>6</a:t>
                      </a:r>
                      <a:endParaRPr kumimoji="0" lang="ru-RU" sz="20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Бельгия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0,86</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kern="1200" cap="none" normalizeH="0" baseline="0" dirty="0" smtClean="0">
                          <a:ln>
                            <a:noFill/>
                          </a:ln>
                          <a:effectLst/>
                        </a:rPr>
                        <a:t>7</a:t>
                      </a:r>
                      <a:endParaRPr kumimoji="0" lang="ru-RU" sz="2000" b="1" i="0" u="none" strike="noStrike" kern="1200" cap="none" normalizeH="0" baseline="0" dirty="0" smtClean="0">
                        <a:ln>
                          <a:noFill/>
                        </a:ln>
                        <a:solidFill>
                          <a:srgbClr val="006600"/>
                        </a:solidFill>
                        <a:effectLst/>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Китай</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1,72</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kern="1200" cap="none" normalizeH="0" baseline="0" dirty="0" smtClean="0">
                          <a:ln>
                            <a:noFill/>
                          </a:ln>
                          <a:effectLst/>
                        </a:rPr>
                        <a:t>8</a:t>
                      </a:r>
                      <a:endParaRPr kumimoji="0" lang="ru-RU" sz="2000" b="1" i="0" u="none" strike="noStrike" kern="1200" cap="none" normalizeH="0" baseline="0" dirty="0" smtClean="0">
                        <a:ln>
                          <a:noFill/>
                        </a:ln>
                        <a:solidFill>
                          <a:srgbClr val="006600"/>
                        </a:solidFill>
                        <a:effectLst/>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solidFill>
                            <a:schemeClr val="dk1"/>
                          </a:solidFill>
                          <a:latin typeface="+mn-lt"/>
                          <a:cs typeface="+mn-cs"/>
                        </a:rPr>
                        <a:t>Франция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4,24</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kern="1200" cap="none" normalizeH="0" baseline="0" dirty="0" smtClean="0">
                          <a:ln>
                            <a:noFill/>
                          </a:ln>
                          <a:effectLst/>
                        </a:rPr>
                        <a:t>9</a:t>
                      </a:r>
                      <a:endParaRPr kumimoji="0" lang="ru-RU" sz="2000" b="1" i="0" u="none" strike="noStrike" kern="1200" cap="none" normalizeH="0" baseline="0" dirty="0" smtClean="0">
                        <a:ln>
                          <a:noFill/>
                        </a:ln>
                        <a:solidFill>
                          <a:srgbClr val="006600"/>
                        </a:solidFill>
                        <a:effectLst/>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Дания</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3,03</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r h="3889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2000" u="none" strike="noStrike" kern="1200" cap="none" normalizeH="0" baseline="0" dirty="0" smtClean="0">
                          <a:ln>
                            <a:noFill/>
                          </a:ln>
                          <a:effectLst/>
                        </a:rPr>
                        <a:t>10</a:t>
                      </a:r>
                      <a:endParaRPr kumimoji="0" lang="ru-RU" sz="2000" b="1" i="0" u="none" strike="noStrike" kern="1200" cap="none" normalizeH="0" baseline="0" dirty="0" smtClean="0">
                        <a:ln>
                          <a:noFill/>
                        </a:ln>
                        <a:solidFill>
                          <a:srgbClr val="006600"/>
                        </a:solidFill>
                        <a:effectLst/>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algn="l"/>
                      <a:r>
                        <a:rPr lang="ru-RU" sz="2000" u="none" strike="noStrike" kern="1200" baseline="0" dirty="0" smtClean="0"/>
                        <a:t>Голландия</a:t>
                      </a:r>
                      <a:endParaRPr lang="en-US" sz="2000" b="0" i="0" u="none" strike="noStrike" kern="1200" baseline="0" dirty="0" smtClean="0">
                        <a:solidFill>
                          <a:srgbClr val="006600"/>
                        </a:solidFill>
                        <a:latin typeface="Times New Roman" panose="02020603050405020304" pitchFamily="18" charset="0"/>
                        <a:ea typeface="+mn-ea"/>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c>
                  <a:txBody>
                    <a:bodyPr/>
                    <a:lstStyle/>
                    <a:p>
                      <a:pPr algn="ctr"/>
                      <a:r>
                        <a:rPr lang="ru-RU" sz="2000" dirty="0" smtClean="0">
                          <a:solidFill>
                            <a:srgbClr val="006600"/>
                          </a:solidFill>
                          <a:latin typeface="Times New Roman" panose="02020603050405020304" pitchFamily="18" charset="0"/>
                          <a:cs typeface="Times New Roman" panose="02020603050405020304" pitchFamily="18" charset="0"/>
                        </a:rPr>
                        <a:t>1,73</a:t>
                      </a:r>
                      <a:endParaRPr lang="ru-RU" sz="2000" dirty="0">
                        <a:solidFill>
                          <a:srgbClr val="006600"/>
                        </a:solidFill>
                        <a:latin typeface="Times New Roman" panose="02020603050405020304" pitchFamily="18" charset="0"/>
                        <a:cs typeface="Times New Roman" panose="02020603050405020304" pitchFamily="18" charset="0"/>
                      </a:endParaRPr>
                    </a:p>
                  </a:txBody>
                  <a:tcPr marL="9525" marR="9525" marT="9526" marB="0" anchor="ctr" horzOverflow="overflow"/>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Заголовок 1"/>
          <p:cNvSpPr>
            <a:spLocks noGrp="1"/>
          </p:cNvSpPr>
          <p:nvPr>
            <p:ph type="title" idx="4294967295"/>
          </p:nvPr>
        </p:nvSpPr>
        <p:spPr>
          <a:xfrm>
            <a:off x="0" y="0"/>
            <a:ext cx="9144000" cy="1125538"/>
          </a:xfrm>
        </p:spPr>
        <p:txBody>
          <a:bodyPr/>
          <a:lstStyle/>
          <a:p>
            <a:pPr>
              <a:defRPr/>
            </a:pPr>
            <a:r>
              <a:rPr lang="ru-RU" sz="2800" b="0" dirty="0" smtClean="0">
                <a:solidFill>
                  <a:schemeClr val="tx1"/>
                </a:solidFill>
                <a:cs typeface="Arial" charset="0"/>
              </a:rPr>
              <a:t>Увеличение экспорта переработанной древесины</a:t>
            </a:r>
            <a:r>
              <a:rPr lang="en-US" sz="2800" b="0" dirty="0" smtClean="0">
                <a:solidFill>
                  <a:srgbClr val="FFFF00"/>
                </a:solidFill>
                <a:cs typeface="Arial" charset="0"/>
              </a:rPr>
              <a:t/>
            </a:r>
            <a:br>
              <a:rPr lang="en-US" sz="2800" b="0" dirty="0" smtClean="0">
                <a:solidFill>
                  <a:srgbClr val="FFFF00"/>
                </a:solidFill>
                <a:cs typeface="Arial" charset="0"/>
              </a:rPr>
            </a:br>
            <a:r>
              <a:rPr lang="en-US" sz="2800" b="0" dirty="0" smtClean="0">
                <a:solidFill>
                  <a:srgbClr val="FFFF00"/>
                </a:solidFill>
                <a:cs typeface="Arial" charset="0"/>
              </a:rPr>
              <a:t>Growth of export of value-added products</a:t>
            </a:r>
          </a:p>
        </p:txBody>
      </p:sp>
      <p:sp>
        <p:nvSpPr>
          <p:cNvPr id="5" name="Объект 2"/>
          <p:cNvSpPr txBox="1">
            <a:spLocks/>
          </p:cNvSpPr>
          <p:nvPr/>
        </p:nvSpPr>
        <p:spPr>
          <a:xfrm>
            <a:off x="0" y="1052513"/>
            <a:ext cx="9144000" cy="2592387"/>
          </a:xfrm>
          <a:prstGeom prst="rect">
            <a:avLst/>
          </a:prstGeom>
        </p:spPr>
        <p:txBody>
          <a:bodyPr/>
          <a:lstStyle>
            <a:lvl1pPr marL="342900" indent="-342900" algn="l" rtl="0" eaLnBrk="0" fontAlgn="base" hangingPunct="0">
              <a:spcBef>
                <a:spcPct val="20000"/>
              </a:spcBef>
              <a:spcAft>
                <a:spcPct val="0"/>
              </a:spcAft>
              <a:buChar char="•"/>
              <a:defRPr sz="3200">
                <a:solidFill>
                  <a:srgbClr val="4B7D1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4B7D1D"/>
                </a:solidFill>
                <a:latin typeface="+mn-lt"/>
              </a:defRPr>
            </a:lvl2pPr>
            <a:lvl3pPr marL="1143000" indent="-228600" algn="l" rtl="0" eaLnBrk="0" fontAlgn="base" hangingPunct="0">
              <a:spcBef>
                <a:spcPct val="20000"/>
              </a:spcBef>
              <a:spcAft>
                <a:spcPct val="0"/>
              </a:spcAft>
              <a:buFont typeface="Wingdings" pitchFamily="2" charset="2"/>
              <a:buChar char="ü"/>
              <a:defRPr sz="2400">
                <a:solidFill>
                  <a:srgbClr val="4B7D1D"/>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rgbClr val="4B7D1D"/>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rgbClr val="4B7D1D"/>
                </a:solidFill>
                <a:latin typeface="+mn-lt"/>
              </a:defRPr>
            </a:lvl5pPr>
            <a:lvl6pPr marL="2514600" indent="-228600" algn="l" rtl="0" fontAlgn="base">
              <a:spcBef>
                <a:spcPct val="20000"/>
              </a:spcBef>
              <a:spcAft>
                <a:spcPct val="0"/>
              </a:spcAft>
              <a:buFont typeface="Wingdings" pitchFamily="2" charset="2"/>
              <a:buChar char="Ø"/>
              <a:defRPr sz="2000">
                <a:solidFill>
                  <a:srgbClr val="4B7D1D"/>
                </a:solidFill>
                <a:latin typeface="+mn-lt"/>
              </a:defRPr>
            </a:lvl6pPr>
            <a:lvl7pPr marL="2971800" indent="-228600" algn="l" rtl="0" fontAlgn="base">
              <a:spcBef>
                <a:spcPct val="20000"/>
              </a:spcBef>
              <a:spcAft>
                <a:spcPct val="0"/>
              </a:spcAft>
              <a:buFont typeface="Wingdings" pitchFamily="2" charset="2"/>
              <a:buChar char="Ø"/>
              <a:defRPr sz="2000">
                <a:solidFill>
                  <a:srgbClr val="4B7D1D"/>
                </a:solidFill>
                <a:latin typeface="+mn-lt"/>
              </a:defRPr>
            </a:lvl7pPr>
            <a:lvl8pPr marL="3429000" indent="-228600" algn="l" rtl="0" fontAlgn="base">
              <a:spcBef>
                <a:spcPct val="20000"/>
              </a:spcBef>
              <a:spcAft>
                <a:spcPct val="0"/>
              </a:spcAft>
              <a:buFont typeface="Wingdings" pitchFamily="2" charset="2"/>
              <a:buChar char="Ø"/>
              <a:defRPr sz="2000">
                <a:solidFill>
                  <a:srgbClr val="4B7D1D"/>
                </a:solidFill>
                <a:latin typeface="+mn-lt"/>
              </a:defRPr>
            </a:lvl8pPr>
            <a:lvl9pPr marL="3886200" indent="-228600" algn="l" rtl="0" fontAlgn="base">
              <a:spcBef>
                <a:spcPct val="20000"/>
              </a:spcBef>
              <a:spcAft>
                <a:spcPct val="0"/>
              </a:spcAft>
              <a:buFont typeface="Wingdings" pitchFamily="2" charset="2"/>
              <a:buChar char="Ø"/>
              <a:defRPr sz="2000">
                <a:solidFill>
                  <a:srgbClr val="4B7D1D"/>
                </a:solidFill>
                <a:latin typeface="+mn-lt"/>
              </a:defRPr>
            </a:lvl9pPr>
          </a:lstStyle>
          <a:p>
            <a:pPr indent="358775" algn="just">
              <a:lnSpc>
                <a:spcPct val="90000"/>
              </a:lnSpc>
              <a:spcBef>
                <a:spcPct val="0"/>
              </a:spcBef>
              <a:defRPr/>
            </a:pPr>
            <a:r>
              <a:rPr lang="ru-RU" sz="2000" dirty="0" smtClean="0">
                <a:solidFill>
                  <a:srgbClr val="005800">
                    <a:lumMod val="10000"/>
                    <a:lumOff val="90000"/>
                  </a:srgbClr>
                </a:solidFill>
              </a:rPr>
              <a:t>Предприятие планирует </a:t>
            </a:r>
            <a:r>
              <a:rPr lang="ru-RU" sz="2000" dirty="0">
                <a:solidFill>
                  <a:srgbClr val="005800">
                    <a:lumMod val="10000"/>
                    <a:lumOff val="90000"/>
                  </a:srgbClr>
                </a:solidFill>
              </a:rPr>
              <a:t>увеличение экспорта переработанной лесопродукции с более глубокой степенью обработки и готовых видов изделий (</a:t>
            </a:r>
            <a:r>
              <a:rPr lang="ru-RU" sz="2000" dirty="0" err="1">
                <a:solidFill>
                  <a:srgbClr val="005800">
                    <a:lumMod val="10000"/>
                    <a:lumOff val="90000"/>
                  </a:srgbClr>
                </a:solidFill>
              </a:rPr>
              <a:t>пеллеты</a:t>
            </a:r>
            <a:r>
              <a:rPr lang="ru-RU" sz="2000" dirty="0">
                <a:solidFill>
                  <a:srgbClr val="005800">
                    <a:lumMod val="10000"/>
                    <a:lumOff val="90000"/>
                  </a:srgbClr>
                </a:solidFill>
              </a:rPr>
              <a:t>, топливные брикеты, </a:t>
            </a:r>
            <a:r>
              <a:rPr lang="ru-RU" sz="2000" dirty="0" err="1">
                <a:solidFill>
                  <a:srgbClr val="005800">
                    <a:lumMod val="10000"/>
                    <a:lumOff val="90000"/>
                  </a:srgbClr>
                </a:solidFill>
              </a:rPr>
              <a:t>погонажные</a:t>
            </a:r>
            <a:r>
              <a:rPr lang="ru-RU" sz="2000" dirty="0">
                <a:solidFill>
                  <a:srgbClr val="005800">
                    <a:lumMod val="10000"/>
                    <a:lumOff val="90000"/>
                  </a:srgbClr>
                </a:solidFill>
              </a:rPr>
              <a:t> изделия, топливная щепа, </a:t>
            </a:r>
            <a:r>
              <a:rPr lang="ru-RU" sz="2000" dirty="0" smtClean="0">
                <a:solidFill>
                  <a:srgbClr val="005800">
                    <a:lumMod val="10000"/>
                    <a:lumOff val="90000"/>
                  </a:srgbClr>
                </a:solidFill>
              </a:rPr>
              <a:t>изделия </a:t>
            </a:r>
            <a:r>
              <a:rPr lang="ru-RU" sz="2000" dirty="0">
                <a:solidFill>
                  <a:srgbClr val="005800">
                    <a:lumMod val="10000"/>
                    <a:lumOff val="90000"/>
                  </a:srgbClr>
                </a:solidFill>
              </a:rPr>
              <a:t>из </a:t>
            </a:r>
            <a:r>
              <a:rPr lang="ru-RU" sz="2000" dirty="0" err="1">
                <a:solidFill>
                  <a:srgbClr val="005800">
                    <a:lumMod val="10000"/>
                    <a:lumOff val="90000"/>
                  </a:srgbClr>
                </a:solidFill>
              </a:rPr>
              <a:t>оцилиндрованной</a:t>
            </a:r>
            <a:r>
              <a:rPr lang="ru-RU" sz="2000" dirty="0">
                <a:solidFill>
                  <a:srgbClr val="005800">
                    <a:lumMod val="10000"/>
                    <a:lumOff val="90000"/>
                  </a:srgbClr>
                </a:solidFill>
              </a:rPr>
              <a:t> древесины и т.д</a:t>
            </a:r>
            <a:r>
              <a:rPr lang="ru-RU" sz="2000" dirty="0" smtClean="0">
                <a:solidFill>
                  <a:srgbClr val="005800">
                    <a:lumMod val="10000"/>
                    <a:lumOff val="90000"/>
                  </a:srgbClr>
                </a:solidFill>
              </a:rPr>
              <a:t>.).</a:t>
            </a:r>
            <a:endParaRPr lang="en-US" sz="2000" dirty="0" smtClean="0">
              <a:solidFill>
                <a:srgbClr val="005800">
                  <a:lumMod val="10000"/>
                  <a:lumOff val="90000"/>
                </a:srgbClr>
              </a:solidFill>
            </a:endParaRPr>
          </a:p>
          <a:p>
            <a:pPr indent="358775" algn="just">
              <a:lnSpc>
                <a:spcPct val="90000"/>
              </a:lnSpc>
              <a:spcBef>
                <a:spcPct val="0"/>
              </a:spcBef>
              <a:defRPr>
                <a:effectLst/>
              </a:defRPr>
            </a:pPr>
            <a:r>
              <a:rPr lang="en-US" sz="2000" dirty="0" smtId="4294967295">
                <a:solidFill>
                  <a:srgbClr val="FFC000"/>
                </a:solidFill>
                <a:highlight>
                  <a:srgbClr val="000000">
                    <a:alpha val="0"/>
                  </a:srgbClr>
                </a:highlight>
              </a:rPr>
              <a:t>The institution plans to increase exports of processed timber with a deeper level of processing and of finished products (pellets, fuel briquettes, wood trim, fuel wood chips, regularized wood products, etc.).</a:t>
            </a:r>
          </a:p>
          <a:p>
            <a:pPr algn="just">
              <a:defRPr>
                <a:effectLst/>
              </a:defRPr>
            </a:pPr>
            <a:endParaRPr lang="ru-RU" sz="2000" b="1" dirty="0">
              <a:solidFill>
                <a:srgbClr val="005800">
                  <a:lumMod val="10000"/>
                  <a:lumOff val="90000"/>
                </a:srgbClr>
              </a:solidFill>
              <a:cs typeface="Times New Roman" panose="02020603050405020304" pitchFamily="18" charset="0"/>
            </a:endParaRPr>
          </a:p>
          <a:p>
            <a:pPr indent="358775" algn="just">
              <a:lnSpc>
                <a:spcPct val="90000"/>
              </a:lnSpc>
              <a:spcBef>
                <a:spcPct val="0"/>
              </a:spcBef>
              <a:defRPr/>
            </a:pPr>
            <a:endParaRPr lang="en-US" sz="2000" dirty="0">
              <a:solidFill>
                <a:srgbClr val="005800">
                  <a:lumMod val="10000"/>
                  <a:lumOff val="90000"/>
                </a:srgbClr>
              </a:solidFill>
            </a:endParaRPr>
          </a:p>
          <a:p>
            <a:pPr algn="just">
              <a:defRPr/>
            </a:pPr>
            <a:endParaRPr lang="ru-RU" sz="2000" b="1" dirty="0">
              <a:solidFill>
                <a:srgbClr val="005800">
                  <a:lumMod val="10000"/>
                  <a:lumOff val="90000"/>
                </a:srgbClr>
              </a:solidFill>
              <a:cs typeface="Times New Roman" pitchFamily="18" charset="0"/>
            </a:endParaRPr>
          </a:p>
        </p:txBody>
      </p:sp>
      <p:pic>
        <p:nvPicPr>
          <p:cNvPr id="1136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638550"/>
            <a:ext cx="157321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644900"/>
            <a:ext cx="151288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651250"/>
            <a:ext cx="1584325"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638550"/>
            <a:ext cx="155257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3657600"/>
            <a:ext cx="17462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F506B873-4129-4143-A462-0E1BA971A4A2}" type="slidenum">
              <a:rPr lang="ru-RU" altLang="ru-RU">
                <a:solidFill>
                  <a:srgbClr val="FFFFFF"/>
                </a:solidFill>
                <a:effectLst>
                  <a:outerShdw blurRad="38100" dist="38100" dir="2700000" algn="tl">
                    <a:srgbClr val="000000"/>
                  </a:outerShdw>
                </a:effectLst>
              </a:rPr>
              <a:pPr algn="r">
                <a:defRPr/>
              </a:pPr>
              <a:t>27</a:t>
            </a:fld>
            <a:endParaRPr lang="ru-RU" altLang="ru-RU">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5"/>
            <a:ext cx="6912768" cy="1200329"/>
          </a:xfrm>
          <a:prstGeom prst="rect">
            <a:avLst/>
          </a:prstGeom>
          <a:noFill/>
        </p:spPr>
        <p:txBody>
          <a:bodyPr wrap="square" rtlCol="0">
            <a:spAutoFit/>
          </a:bodyPr>
          <a:lstStyle/>
          <a:p>
            <a:pPr algn="ctr"/>
            <a:r>
              <a:rPr lang="ru-RU" sz="3600" dirty="0" smtClean="0"/>
              <a:t>БЛАГОУСТРОЙСТВО</a:t>
            </a:r>
          </a:p>
          <a:p>
            <a:pPr algn="ctr"/>
            <a:r>
              <a:rPr lang="en-US" sz="3600" dirty="0" smtClean="0"/>
              <a:t>ACCOMPLISHMENT</a:t>
            </a:r>
            <a:endParaRPr lang="ru-RU" sz="3600" dirty="0" smtClean="0"/>
          </a:p>
        </p:txBody>
      </p:sp>
      <p:pic>
        <p:nvPicPr>
          <p:cNvPr id="1026" name="Picture 2" descr="C:\Users\User\Desktop\ИЗ БУКЛЕТА\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2132856"/>
            <a:ext cx="4572000"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ИЗ БУКЛЕТА\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132856"/>
            <a:ext cx="42671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4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260648"/>
            <a:ext cx="5148064" cy="1200329"/>
          </a:xfrm>
          <a:prstGeom prst="rect">
            <a:avLst/>
          </a:prstGeom>
        </p:spPr>
        <p:txBody>
          <a:bodyPr wrap="square">
            <a:spAutoFit/>
          </a:bodyPr>
          <a:lstStyle/>
          <a:p>
            <a:pPr algn="ctr"/>
            <a:r>
              <a:rPr lang="ru-RU" sz="3600" dirty="0"/>
              <a:t>БЛАГОУСТРОЙСТВО</a:t>
            </a:r>
          </a:p>
          <a:p>
            <a:pPr algn="ctr"/>
            <a:r>
              <a:rPr lang="en-US" sz="3600" dirty="0"/>
              <a:t>ACCOMPLISHMENT</a:t>
            </a:r>
            <a:endParaRPr lang="ru-RU" sz="3600" dirty="0"/>
          </a:p>
        </p:txBody>
      </p:sp>
      <p:pic>
        <p:nvPicPr>
          <p:cNvPr id="2050" name="Picture 2" descr="C:\Users\User\Desktop\ИЗ БУКЛЕТА\arhitekturnaya-forma-novo-elnyanskogo-lesnichest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829" y="1472412"/>
            <a:ext cx="3250332" cy="26357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ИЗ БУКЛЕТА\arhitekturnaya-forma-starinskogo-lesnichest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924943"/>
            <a:ext cx="3048000" cy="2592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ИЗ БУКЛЕТА\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365104"/>
            <a:ext cx="338437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12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Объект 1"/>
          <p:cNvSpPr>
            <a:spLocks noGrp="1"/>
          </p:cNvSpPr>
          <p:nvPr>
            <p:ph idx="4294967295"/>
          </p:nvPr>
        </p:nvSpPr>
        <p:spPr>
          <a:xfrm>
            <a:off x="214313" y="1428750"/>
            <a:ext cx="8643937" cy="2160588"/>
          </a:xfrm>
        </p:spPr>
        <p:txBody>
          <a:bodyPr/>
          <a:lstStyle/>
          <a:p>
            <a:pPr>
              <a:defRPr/>
            </a:pPr>
            <a:r>
              <a:rPr lang="ru-RU" sz="1600" b="1" dirty="0" smtClean="0">
                <a:latin typeface="Arial" charset="0"/>
              </a:rPr>
              <a:t>Вторая половина IX века - первые законодательные акты, регулирующие право собственности и пользования земельными и лесными угодьями </a:t>
            </a:r>
          </a:p>
          <a:p>
            <a:pPr marL="365125" indent="-365125">
              <a:lnSpc>
                <a:spcPct val="90000"/>
              </a:lnSpc>
              <a:defRPr/>
            </a:pPr>
            <a:r>
              <a:rPr lang="ru-RU" sz="1600" b="1" dirty="0" smtClean="0">
                <a:latin typeface="Arial" charset="0"/>
              </a:rPr>
              <a:t>ХI-XII века - начало формирования лесного законодательства</a:t>
            </a:r>
            <a:r>
              <a:rPr lang="en-US" sz="1600" b="1" dirty="0" smtClean="0">
                <a:latin typeface="Arial" charset="0"/>
              </a:rPr>
              <a:t>,</a:t>
            </a:r>
            <a:r>
              <a:rPr lang="ru-RU" sz="1600" b="1" dirty="0" smtClean="0">
                <a:latin typeface="Arial" charset="0"/>
              </a:rPr>
              <a:t> которое  регулировало порядок охоты, бортничества, заготовки древесины, сенокошения и пастьбу скота</a:t>
            </a:r>
          </a:p>
          <a:p>
            <a:pPr>
              <a:defRPr/>
            </a:pPr>
            <a:r>
              <a:rPr lang="ru-RU" sz="1600" b="1" dirty="0" smtClean="0">
                <a:latin typeface="Arial" charset="0"/>
              </a:rPr>
              <a:t>Первая половина XIII века - законодательное ограничение уходов и </a:t>
            </a:r>
            <a:r>
              <a:rPr lang="ru-RU" sz="1600" b="1" dirty="0" err="1" smtClean="0">
                <a:latin typeface="Arial" charset="0"/>
              </a:rPr>
              <a:t>волочной</a:t>
            </a:r>
            <a:r>
              <a:rPr lang="ru-RU" sz="1600" b="1" dirty="0" smtClean="0">
                <a:latin typeface="Arial" charset="0"/>
              </a:rPr>
              <a:t> системы земледелия и землепользования на территории Беларуси</a:t>
            </a:r>
          </a:p>
          <a:p>
            <a:pPr>
              <a:defRPr/>
            </a:pPr>
            <a:r>
              <a:rPr lang="ru-RU" sz="1600" b="1" dirty="0" smtClean="0">
                <a:latin typeface="Arial" charset="0"/>
              </a:rPr>
              <a:t>1550 год - первое описание лесов и выделение в них конкретных угодий в целях использования для княжеской охоты на территории Беларуси </a:t>
            </a:r>
            <a:endParaRPr lang="en-US" sz="1600" b="1" dirty="0" smtClean="0">
              <a:latin typeface="Arial" charset="0"/>
            </a:endParaRPr>
          </a:p>
          <a:p>
            <a:pPr>
              <a:defRPr/>
            </a:pPr>
            <a:endParaRPr lang="en-US" sz="1600" b="1" dirty="0" smtClean="0">
              <a:latin typeface="Arial" charset="0"/>
            </a:endParaRPr>
          </a:p>
          <a:p>
            <a:pPr>
              <a:defRPr/>
            </a:pPr>
            <a:r>
              <a:rPr lang="en-US" sz="1600" b="1" dirty="0" smtClean="0">
                <a:solidFill>
                  <a:srgbClr val="FFC000"/>
                </a:solidFill>
                <a:latin typeface="Arial" charset="0"/>
              </a:rPr>
              <a:t>The second half of IX century – first legislative instruments, regulating the property right and the use of lands and forests</a:t>
            </a:r>
          </a:p>
          <a:p>
            <a:pPr>
              <a:defRPr/>
            </a:pPr>
            <a:r>
              <a:rPr lang="en-US" sz="1600" b="1" dirty="0" smtClean="0">
                <a:solidFill>
                  <a:srgbClr val="FFC000"/>
                </a:solidFill>
                <a:latin typeface="Arial" charset="0"/>
              </a:rPr>
              <a:t>XI-XII centuries – the beginning of development of forest legislation, regulating the order of hunting, forest bee-keeping, timber harvesting, haying and grazing of livestock</a:t>
            </a:r>
          </a:p>
          <a:p>
            <a:pPr>
              <a:defRPr/>
            </a:pPr>
            <a:r>
              <a:rPr lang="en-US" sz="1600" b="1" dirty="0" smtClean="0">
                <a:solidFill>
                  <a:srgbClr val="FFC000"/>
                </a:solidFill>
                <a:latin typeface="Arial" charset="0"/>
              </a:rPr>
              <a:t>The first half of XIII century – legislative limitation of cultivated land and introduction of three-field system of land use on the territory of Belarus</a:t>
            </a:r>
          </a:p>
          <a:p>
            <a:pPr>
              <a:defRPr/>
            </a:pPr>
            <a:r>
              <a:rPr lang="en-US" sz="1600" b="1" dirty="0" smtClean="0">
                <a:solidFill>
                  <a:srgbClr val="FFC000"/>
                </a:solidFill>
                <a:latin typeface="Arial" charset="0"/>
              </a:rPr>
              <a:t>1550 – first description of forests and allocation of lands for prince hunting </a:t>
            </a:r>
            <a:endParaRPr lang="ru-RU" sz="1600" b="1" dirty="0" smtClean="0">
              <a:solidFill>
                <a:srgbClr val="FFC000"/>
              </a:solidFill>
              <a:latin typeface="Arial" charset="0"/>
            </a:endParaRPr>
          </a:p>
          <a:p>
            <a:pPr>
              <a:defRPr/>
            </a:pPr>
            <a:endParaRPr lang="ru-RU" sz="1600" b="1" dirty="0" smtClean="0">
              <a:latin typeface="Arial" charset="0"/>
            </a:endParaRPr>
          </a:p>
          <a:p>
            <a:pPr>
              <a:defRPr/>
            </a:pPr>
            <a:endParaRPr lang="ru-RU" sz="1400" dirty="0" smtClean="0">
              <a:effectLst/>
            </a:endParaRPr>
          </a:p>
        </p:txBody>
      </p:sp>
      <p:sp>
        <p:nvSpPr>
          <p:cNvPr id="3" name="Заголовок 2"/>
          <p:cNvSpPr>
            <a:spLocks noGrp="1"/>
          </p:cNvSpPr>
          <p:nvPr>
            <p:ph type="title" idx="4294967295"/>
          </p:nvPr>
        </p:nvSpPr>
        <p:spPr>
          <a:xfrm>
            <a:off x="0" y="500042"/>
            <a:ext cx="9144000" cy="939784"/>
          </a:xfrm>
        </p:spPr>
        <p:txBody>
          <a:bodyPr rtlCol="0">
            <a:noAutofit/>
            <a:scene3d>
              <a:camera prst="orthographicFront"/>
              <a:lightRig rig="soft" dir="t"/>
            </a:scene3d>
            <a:sp3d prstMaterial="softEdge">
              <a:bevelT w="25400" h="25400"/>
            </a:sp3d>
          </a:bodyPr>
          <a:lstStyle/>
          <a:p>
            <a:pPr eaLnBrk="1" fontAlgn="auto" hangingPunct="1">
              <a:lnSpc>
                <a:spcPct val="80000"/>
              </a:lnSpc>
              <a:spcAft>
                <a:spcPts val="0"/>
              </a:spcAft>
              <a:defRPr/>
            </a:pPr>
            <a:r>
              <a:rPr lang="ru-RU" sz="2800" dirty="0" smtClean="0">
                <a:solidFill>
                  <a:schemeClr val="tx1"/>
                </a:solidFill>
                <a:effectLst/>
                <a:latin typeface="+mn-lt"/>
                <a:cs typeface="Arial" pitchFamily="34" charset="0"/>
              </a:rPr>
              <a:t>Историческая справка о государственной лесной охране Беларуси</a:t>
            </a:r>
            <a:r>
              <a:rPr lang="en-US" sz="2800" dirty="0" smtClean="0">
                <a:effectLst/>
                <a:latin typeface="+mn-lt"/>
                <a:cs typeface="Arial" pitchFamily="34" charset="0"/>
              </a:rPr>
              <a:t/>
            </a:r>
            <a:br>
              <a:rPr lang="en-US" sz="2800" dirty="0" smtClean="0">
                <a:effectLst/>
                <a:latin typeface="+mn-lt"/>
                <a:cs typeface="Arial" pitchFamily="34" charset="0"/>
              </a:rPr>
            </a:br>
            <a:r>
              <a:rPr lang="en-US" sz="2800" dirty="0" smtClean="0">
                <a:solidFill>
                  <a:srgbClr val="FFC000"/>
                </a:solidFill>
                <a:effectLst/>
                <a:latin typeface="+mn-lt"/>
                <a:cs typeface="Arial" pitchFamily="34" charset="0"/>
              </a:rPr>
              <a:t>Glimpse of history on the state forest protection in Belarus</a:t>
            </a:r>
            <a:r>
              <a:rPr lang="en-US" sz="2800" dirty="0" smtClean="0">
                <a:effectLst>
                  <a:outerShdw blurRad="38100" dist="38100" dir="2700000" algn="tl">
                    <a:srgbClr val="000000">
                      <a:alpha val="43137"/>
                    </a:srgbClr>
                  </a:outerShdw>
                </a:effectLst>
                <a:latin typeface="+mn-lt"/>
                <a:cs typeface="Arial" pitchFamily="34" charset="0"/>
              </a:rPr>
              <a:t/>
            </a:r>
            <a:br>
              <a:rPr lang="en-US" sz="2800" dirty="0" smtClean="0">
                <a:effectLst>
                  <a:outerShdw blurRad="38100" dist="38100" dir="2700000" algn="tl">
                    <a:srgbClr val="000000">
                      <a:alpha val="43137"/>
                    </a:srgbClr>
                  </a:outerShdw>
                </a:effectLst>
                <a:latin typeface="+mn-lt"/>
                <a:cs typeface="Arial" pitchFamily="34" charset="0"/>
              </a:rPr>
            </a:br>
            <a:endParaRPr lang="ru-RU" sz="2800" dirty="0" smtClean="0">
              <a:solidFill>
                <a:schemeClr val="tx1"/>
              </a:solidFill>
              <a:effectLst>
                <a:outerShdw blurRad="38100" dist="38100" dir="2700000" algn="tl">
                  <a:srgbClr val="000000">
                    <a:alpha val="43137"/>
                  </a:srgbClr>
                </a:outerShdw>
              </a:effectLst>
              <a:latin typeface="+mn-lt"/>
              <a:cs typeface="Arial" pitchFamily="34" charset="0"/>
            </a:endParaRPr>
          </a:p>
        </p:txBody>
      </p:sp>
      <p:sp>
        <p:nvSpPr>
          <p:cNvPr id="6" name="Номер слайда 5"/>
          <p:cNvSpPr txBox="1">
            <a:spLocks noGrp="1"/>
          </p:cNvSpPr>
          <p:nvPr/>
        </p:nvSpPr>
        <p:spPr bwMode="auto">
          <a:xfrm>
            <a:off x="8459788" y="6369050"/>
            <a:ext cx="549275" cy="457200"/>
          </a:xfrm>
          <a:prstGeom prst="rect">
            <a:avLst/>
          </a:prstGeom>
          <a:noFill/>
          <a:extLst/>
        </p:spPr>
        <p:txBody>
          <a:bodyPr/>
          <a:lstStyle/>
          <a:p>
            <a:pPr algn="r">
              <a:defRPr/>
            </a:pPr>
            <a:fld id="{A42B1C11-15CF-4CBA-8121-54FEF4B911F0}" type="slidenum">
              <a:rPr lang="ru-RU" altLang="ru-RU">
                <a:effectLst>
                  <a:outerShdw blurRad="38100" dist="38100" dir="2700000" algn="tl">
                    <a:srgbClr val="000000"/>
                  </a:outerShdw>
                </a:effectLst>
              </a:rPr>
              <a:pPr algn="r">
                <a:defRPr/>
              </a:pPr>
              <a:t>3</a:t>
            </a:fld>
            <a:endParaRPr lang="ru-RU" alt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331913" y="188913"/>
            <a:ext cx="7812087"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4000" smtClean="0">
                <a:effectLst/>
              </a:rPr>
              <a:t>Государственная программа «Белорусский лес» 2016-2020 гг.</a:t>
            </a:r>
          </a:p>
        </p:txBody>
      </p:sp>
      <p:sp>
        <p:nvSpPr>
          <p:cNvPr id="119811" name="Rectangle 3"/>
          <p:cNvSpPr>
            <a:spLocks noGrp="1" noChangeArrowheads="1"/>
          </p:cNvSpPr>
          <p:nvPr>
            <p:ph type="body" idx="4294967295"/>
          </p:nvPr>
        </p:nvSpPr>
        <p:spPr>
          <a:xfrm>
            <a:off x="0" y="1412875"/>
            <a:ext cx="9144000" cy="544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lnSpc>
                <a:spcPct val="80000"/>
              </a:lnSpc>
              <a:buFont typeface="Wingdings" pitchFamily="2" charset="2"/>
              <a:buNone/>
            </a:pPr>
            <a:r>
              <a:rPr lang="ru-RU" sz="2000" smtClean="0">
                <a:effectLst/>
              </a:rPr>
              <a:t>Цель: достижение устойчивого, экономически эффективного, экологически ответственного и социально ориентированного управления лесным хозяйством</a:t>
            </a:r>
          </a:p>
          <a:p>
            <a:pPr marL="273050" indent="-273050">
              <a:lnSpc>
                <a:spcPct val="80000"/>
              </a:lnSpc>
              <a:buFont typeface="Wingdings" pitchFamily="2" charset="2"/>
              <a:buNone/>
            </a:pPr>
            <a:r>
              <a:rPr lang="ru-RU" sz="2000" smtClean="0">
                <a:effectLst/>
              </a:rPr>
              <a:t>Основные задачи достижения к 2021 г.:</a:t>
            </a:r>
          </a:p>
          <a:p>
            <a:pPr marL="273050" indent="-273050">
              <a:lnSpc>
                <a:spcPct val="80000"/>
              </a:lnSpc>
              <a:buFont typeface="Wingdings" pitchFamily="2" charset="2"/>
              <a:buNone/>
            </a:pPr>
            <a:r>
              <a:rPr lang="ru-RU" sz="2000" smtClean="0">
                <a:effectLst/>
              </a:rPr>
              <a:t>- лесистость территории будет увеличена до 40,1%;</a:t>
            </a:r>
          </a:p>
          <a:p>
            <a:pPr marL="273050" indent="-273050">
              <a:lnSpc>
                <a:spcPct val="80000"/>
              </a:lnSpc>
              <a:buFontTx/>
              <a:buNone/>
            </a:pPr>
            <a:r>
              <a:rPr lang="ru-RU" sz="2000" smtClean="0">
                <a:effectLst/>
              </a:rPr>
              <a:t>- средний запас лесных насаждений будет увеличен до 210 куб. метров на 1 га;</a:t>
            </a:r>
          </a:p>
          <a:p>
            <a:pPr marL="273050" indent="-273050">
              <a:lnSpc>
                <a:spcPct val="80000"/>
              </a:lnSpc>
              <a:buFontTx/>
              <a:buNone/>
            </a:pPr>
            <a:r>
              <a:rPr lang="ru-RU" sz="2000" smtClean="0">
                <a:effectLst/>
              </a:rPr>
              <a:t>- осуществление производства семян с ценными генетическими свойствами и высокими посевными качествами, в том числе и созданием за отчетный период лесосеменных плантаций на площади 250 га;</a:t>
            </a:r>
          </a:p>
          <a:p>
            <a:pPr marL="273050" indent="-273050">
              <a:lnSpc>
                <a:spcPct val="80000"/>
              </a:lnSpc>
              <a:buFontTx/>
              <a:buNone/>
            </a:pPr>
            <a:r>
              <a:rPr lang="ru-RU" sz="2000" smtClean="0">
                <a:effectLst/>
              </a:rPr>
              <a:t>- доля создания лесных культур на генетико-селекционной основе в общем объеме посева и посадки леса будет увеличена до 50%;</a:t>
            </a:r>
          </a:p>
          <a:p>
            <a:pPr marL="273050" indent="-273050">
              <a:lnSpc>
                <a:spcPct val="80000"/>
              </a:lnSpc>
              <a:buFontTx/>
              <a:buNone/>
            </a:pPr>
            <a:r>
              <a:rPr lang="ru-RU" sz="2000" smtClean="0">
                <a:effectLst/>
              </a:rPr>
              <a:t>- средний объем заготовки древесины составит до 2,5 куб. метра с 1 га площади лесных земель;</a:t>
            </a:r>
          </a:p>
          <a:p>
            <a:pPr marL="273050" indent="-273050">
              <a:lnSpc>
                <a:spcPct val="80000"/>
              </a:lnSpc>
              <a:buFontTx/>
              <a:buNone/>
            </a:pPr>
            <a:r>
              <a:rPr lang="ru-RU" sz="2000" smtClean="0">
                <a:effectLst/>
              </a:rPr>
              <a:t>- импортируемые энергоносители будут заменены на местные виды топлива в объеме около 500 тыс. тонн условного топлива;</a:t>
            </a:r>
          </a:p>
          <a:p>
            <a:pPr marL="273050" indent="-273050">
              <a:lnSpc>
                <a:spcPct val="80000"/>
              </a:lnSpc>
              <a:buFontTx/>
              <a:buNone/>
            </a:pPr>
            <a:r>
              <a:rPr lang="ru-RU" sz="2000" smtClean="0">
                <a:effectLst/>
              </a:rPr>
              <a:t>- постоянное наращивание научно-технического потенциала и внедрение инновационных технологий в области рационального, неистощимого ведения лесного хозяйств;</a:t>
            </a:r>
          </a:p>
          <a:p>
            <a:pPr marL="273050" indent="-273050">
              <a:lnSpc>
                <a:spcPct val="80000"/>
              </a:lnSpc>
              <a:buFontTx/>
              <a:buNone/>
            </a:pPr>
            <a:r>
              <a:rPr lang="ru-RU" sz="2000" smtClean="0">
                <a:effectLst/>
              </a:rPr>
              <a:t>- непрерывная актуализация и разработка нормативно-правовой базы соответствующей потребностям отрасли</a:t>
            </a:r>
          </a:p>
        </p:txBody>
      </p:sp>
      <p:pic>
        <p:nvPicPr>
          <p:cNvPr id="119812" name="Picture 2" descr="http://lider-minsk.by/uploads/images/000211_727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5888"/>
            <a:ext cx="12239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srcRect/>
          <a:stretch>
            <a:fillRect/>
          </a:stretch>
        </p:blipFill>
        <p:spPr bwMode="auto">
          <a:xfrm>
            <a:off x="0" y="1643050"/>
            <a:ext cx="9144000" cy="5214950"/>
          </a:xfrm>
          <a:prstGeom prst="rect">
            <a:avLst/>
          </a:prstGeom>
          <a:ln>
            <a:noFill/>
          </a:ln>
          <a:effectLst>
            <a:softEdge rad="112500"/>
          </a:effectLst>
        </p:spPr>
      </p:pic>
      <p:sp>
        <p:nvSpPr>
          <p:cNvPr id="4" name="Rectangle 3"/>
          <p:cNvSpPr>
            <a:spLocks noGrp="1" noChangeArrowheads="1"/>
          </p:cNvSpPr>
          <p:nvPr>
            <p:ph type="title"/>
          </p:nvPr>
        </p:nvSpPr>
        <p:spPr>
          <a:xfrm>
            <a:off x="428625" y="2000250"/>
            <a:ext cx="8229600" cy="1143000"/>
          </a:xfrm>
        </p:spPr>
        <p:txBody>
          <a:bodyPr/>
          <a:lstStyle/>
          <a:p>
            <a:pPr eaLnBrk="1" hangingPunct="1">
              <a:defRPr/>
            </a:pPr>
            <a:r>
              <a:rPr lang="ru-RU" sz="2000" dirty="0" smtClean="0">
                <a:solidFill>
                  <a:srgbClr val="FFFFFF"/>
                </a:solidFill>
              </a:rPr>
              <a:t/>
            </a:r>
            <a:br>
              <a:rPr lang="ru-RU" sz="2000" dirty="0" smtClean="0">
                <a:solidFill>
                  <a:srgbClr val="FFFFFF"/>
                </a:solidFill>
              </a:rPr>
            </a:br>
            <a:endParaRPr lang="ru-RU" sz="2000" dirty="0" smtClean="0">
              <a:solidFill>
                <a:schemeClr val="tx1"/>
              </a:solidFill>
              <a:latin typeface="+mn-lt"/>
              <a:ea typeface="+mn-ea"/>
              <a:cs typeface="+mn-cs"/>
            </a:endParaRPr>
          </a:p>
        </p:txBody>
      </p:sp>
      <p:sp>
        <p:nvSpPr>
          <p:cNvPr id="3" name="Содержимое 2"/>
          <p:cNvSpPr>
            <a:spLocks noGrp="1"/>
          </p:cNvSpPr>
          <p:nvPr>
            <p:ph idx="1"/>
          </p:nvPr>
        </p:nvSpPr>
        <p:spPr>
          <a:xfrm>
            <a:off x="285750" y="3286125"/>
            <a:ext cx="8229600" cy="614363"/>
          </a:xfrm>
        </p:spPr>
        <p:txBody>
          <a:bodyPr/>
          <a:lstStyle/>
          <a:p>
            <a:pPr algn="ctr">
              <a:buFont typeface="Wingdings" pitchFamily="2" charset="2"/>
              <a:buNone/>
              <a:defRPr/>
            </a:pPr>
            <a:r>
              <a:rPr lang="ru-RU" b="1" dirty="0" smtClean="0"/>
              <a:t>Спасибо за внимание!</a:t>
            </a:r>
          </a:p>
          <a:p>
            <a:pPr algn="ctr">
              <a:buFont typeface="Wingdings" pitchFamily="2" charset="2"/>
              <a:buNone/>
              <a:defRPr/>
            </a:pPr>
            <a:r>
              <a:rPr lang="en-US" b="1" dirty="0" smtClean="0">
                <a:solidFill>
                  <a:srgbClr val="FFC000"/>
                </a:solidFill>
                <a:latin typeface="+mj-lt"/>
                <a:ea typeface="+mj-ea"/>
                <a:cs typeface="+mj-cs"/>
              </a:rPr>
              <a:t>Thanks for your attention!</a:t>
            </a:r>
            <a:endParaRPr lang="ru-RU" b="1" dirty="0" smtClean="0">
              <a:solidFill>
                <a:srgbClr val="FFC000"/>
              </a:solidFill>
              <a:latin typeface="+mj-lt"/>
              <a:ea typeface="+mj-ea"/>
              <a:cs typeface="+mj-cs"/>
            </a:endParaRPr>
          </a:p>
        </p:txBody>
      </p:sp>
      <p:pic>
        <p:nvPicPr>
          <p:cNvPr id="7" name="Picture 5">
            <a:hlinkClick r:id="" action="ppaction://hlinkshowjump?jump=lastslide" highlightClick="1"/>
          </p:cNvPr>
          <p:cNvPicPr>
            <a:picLocks noChangeAspect="1" noChangeArrowheads="1"/>
          </p:cNvPicPr>
          <p:nvPr/>
        </p:nvPicPr>
        <p:blipFill>
          <a:blip r:embed="rId3"/>
          <a:srcRect/>
          <a:stretch>
            <a:fillRect/>
          </a:stretch>
        </p:blipFill>
        <p:spPr bwMode="auto">
          <a:xfrm>
            <a:off x="0" y="0"/>
            <a:ext cx="1724025" cy="1743075"/>
          </a:xfrm>
          <a:prstGeom prst="ellipse">
            <a:avLst/>
          </a:prstGeom>
          <a:noFill/>
          <a:ln w="9525">
            <a:noFill/>
            <a:miter lim="800000"/>
            <a:headEnd/>
            <a:tailEnd/>
          </a:ln>
          <a:effectLst/>
        </p:spPr>
      </p:pic>
      <p:sp>
        <p:nvSpPr>
          <p:cNvPr id="120839" name="TextBox 5"/>
          <p:cNvSpPr txBox="1">
            <a:spLocks noChangeArrowheads="1"/>
          </p:cNvSpPr>
          <p:nvPr/>
        </p:nvSpPr>
        <p:spPr bwMode="auto">
          <a:xfrm>
            <a:off x="1850504" y="58000"/>
            <a:ext cx="72866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ru-RU" sz="2000" b="1" dirty="0"/>
              <a:t>Министерство лесного хозяйства Республики Беларусь</a:t>
            </a:r>
            <a:endParaRPr lang="en-US" sz="2000" b="1" dirty="0"/>
          </a:p>
          <a:p>
            <a:pPr eaLnBrk="1" hangingPunct="1"/>
            <a:r>
              <a:rPr lang="en-US" sz="2000" b="1" dirty="0">
                <a:solidFill>
                  <a:srgbClr val="FFC000"/>
                </a:solidFill>
              </a:rPr>
              <a:t>The Ministry of the Forestry of the Republic of </a:t>
            </a:r>
            <a:r>
              <a:rPr lang="en-US" sz="2000" b="1" dirty="0" smtClean="0">
                <a:solidFill>
                  <a:srgbClr val="FFC000"/>
                </a:solidFill>
              </a:rPr>
              <a:t>Belarus</a:t>
            </a:r>
            <a:endParaRPr lang="ru-RU" sz="2000" b="1" dirty="0" smtClean="0">
              <a:solidFill>
                <a:srgbClr val="FFC000"/>
              </a:solidFill>
            </a:endParaRPr>
          </a:p>
          <a:p>
            <a:pPr eaLnBrk="1" hangingPunct="1"/>
            <a:r>
              <a:rPr lang="ru-RU" sz="2000" b="1" dirty="0"/>
              <a:t>Могилевское </a:t>
            </a:r>
            <a:r>
              <a:rPr lang="ru-RU" sz="2000" b="1" dirty="0" smtClean="0"/>
              <a:t>ГПЛХО</a:t>
            </a:r>
            <a:endParaRPr lang="en-US" sz="2000" b="1" dirty="0" smtClean="0"/>
          </a:p>
          <a:p>
            <a:pPr eaLnBrk="1" hangingPunct="1"/>
            <a:r>
              <a:rPr lang="en-US" sz="2000" b="1" dirty="0" smtId="4294967295">
                <a:solidFill>
                  <a:srgbClr val="FFC000"/>
                </a:solidFill>
                <a:highlight>
                  <a:srgbClr val="000000">
                    <a:alpha val="0"/>
                  </a:srgbClr>
                </a:highlight>
                <a:latin typeface="Times New Roman"/>
              </a:rPr>
              <a:t>Mogilev State Production Forestry </a:t>
            </a:r>
            <a:r>
              <a:rPr lang="en-US" sz="2000" b="1" dirty="0" err="1" smtClean="0" smtId="4294967295">
                <a:solidFill>
                  <a:srgbClr val="FFC000"/>
                </a:solidFill>
                <a:highlight>
                  <a:srgbClr val="000000">
                    <a:alpha val="0"/>
                  </a:srgbClr>
                </a:highlight>
                <a:latin typeface="Times New Roman"/>
              </a:rPr>
              <a:t>Associatio</a:t>
            </a:r>
            <a:endParaRPr lang="en-US" sz="2000" b="1" dirty="0" smtClean="0" smtId="4294967295">
              <a:solidFill>
                <a:srgbClr val="FFC000"/>
              </a:solidFill>
              <a:highlight>
                <a:srgbClr val="000000">
                  <a:alpha val="0"/>
                </a:srgbClr>
              </a:highlight>
              <a:latin typeface="Times New Roman"/>
            </a:endParaRPr>
          </a:p>
          <a:p>
            <a:pPr eaLnBrk="1" hangingPunct="1"/>
            <a:r>
              <a:rPr lang="ru-RU" sz="2000" b="1" dirty="0" smtClean="0"/>
              <a:t>ГЛХУ</a:t>
            </a:r>
            <a:r>
              <a:rPr lang="en-US" sz="2000" b="1" dirty="0" smtClean="0"/>
              <a:t> </a:t>
            </a:r>
            <a:r>
              <a:rPr lang="ru-RU" sz="2000" b="1" dirty="0" smtClean="0"/>
              <a:t>«Краснопольский </a:t>
            </a:r>
            <a:r>
              <a:rPr lang="ru-RU" sz="2000" b="1" dirty="0"/>
              <a:t>лесхоз</a:t>
            </a:r>
            <a:r>
              <a:rPr lang="ru-RU" sz="2000" b="1" dirty="0" smtClean="0"/>
              <a:t>»</a:t>
            </a:r>
            <a:endParaRPr lang="en-US" sz="2000" b="1" dirty="0" smtClean="0"/>
          </a:p>
          <a:p>
            <a:pPr eaLnBrk="1" hangingPunct="1"/>
            <a:r>
              <a:rPr lang="en-US" sz="2000" b="1" dirty="0" smtId="4294967295">
                <a:solidFill>
                  <a:srgbClr val="FFC000"/>
                </a:solidFill>
                <a:highlight>
                  <a:srgbClr val="000000">
                    <a:alpha val="0"/>
                  </a:srgbClr>
                </a:highlight>
                <a:latin typeface="Times New Roman"/>
              </a:rPr>
              <a:t>State Forestry Institution "</a:t>
            </a:r>
            <a:r>
              <a:rPr lang="en-US" sz="2000" b="1" dirty="0" err="1" smtId="4294967295">
                <a:solidFill>
                  <a:srgbClr val="FFC000"/>
                </a:solidFill>
                <a:highlight>
                  <a:srgbClr val="000000">
                    <a:alpha val="0"/>
                  </a:srgbClr>
                </a:highlight>
                <a:latin typeface="Times New Roman"/>
              </a:rPr>
              <a:t>Krasnopolie</a:t>
            </a:r>
            <a:r>
              <a:rPr lang="en-US" sz="2000" b="1" dirty="0" smtId="4294967295">
                <a:solidFill>
                  <a:srgbClr val="FFC000"/>
                </a:solidFill>
                <a:highlight>
                  <a:srgbClr val="000000">
                    <a:alpha val="0"/>
                  </a:srgbClr>
                </a:highlight>
                <a:latin typeface="Times New Roman"/>
              </a:rPr>
              <a:t> Forestry"</a:t>
            </a:r>
          </a:p>
          <a:p>
            <a:pPr eaLnBrk="1" hangingPunct="1"/>
            <a:r>
              <a:rPr lang="ru-RU" sz="2000" dirty="0"/>
              <a:t/>
            </a:r>
            <a:br>
              <a:rPr lang="ru-RU" sz="2000" dirty="0"/>
            </a:br>
            <a:r>
              <a:rPr lang="ru-RU" sz="2000" dirty="0">
                <a:solidFill>
                  <a:srgbClr val="FFFFFF"/>
                </a:solidFill>
              </a:rPr>
              <a:t/>
            </a:r>
            <a:br>
              <a:rPr lang="ru-RU" sz="2000" dirty="0">
                <a:solidFill>
                  <a:srgbClr val="FFFFFF"/>
                </a:solidFill>
              </a:rPr>
            </a:br>
            <a:endParaRPr lang="en-US" sz="2000" b="1" dirty="0" smtClean="0">
              <a:solidFill>
                <a:srgbClr val="FFC000"/>
              </a:solidFill>
            </a:endParaRPr>
          </a:p>
          <a:p>
            <a:pPr eaLnBrk="1" hangingPunct="1"/>
            <a:endParaRPr lang="ru-RU" sz="2000" b="1" dirty="0">
              <a:solidFill>
                <a:srgbClr val="FFC000"/>
              </a:solidFill>
            </a:endParaRPr>
          </a:p>
        </p:txBody>
      </p:sp>
      <p:sp>
        <p:nvSpPr>
          <p:cNvPr id="2" name="Номер слайда 5"/>
          <p:cNvSpPr txBox="1">
            <a:spLocks noGrp="1"/>
          </p:cNvSpPr>
          <p:nvPr/>
        </p:nvSpPr>
        <p:spPr bwMode="auto">
          <a:xfrm>
            <a:off x="8459788" y="6369050"/>
            <a:ext cx="549275" cy="457200"/>
          </a:xfrm>
          <a:prstGeom prst="rect">
            <a:avLst/>
          </a:prstGeom>
          <a:noFill/>
          <a:extLst/>
        </p:spPr>
        <p:txBody>
          <a:bodyPr/>
          <a:lstStyle/>
          <a:p>
            <a:pPr algn="r">
              <a:defRPr/>
            </a:pPr>
            <a:fld id="{C050A369-79BB-4745-9096-3E3B5958337D}" type="slidenum">
              <a:rPr lang="ru-RU" altLang="ru-RU">
                <a:effectLst>
                  <a:outerShdw blurRad="38100" dist="38100" dir="2700000" algn="tl">
                    <a:srgbClr val="000000"/>
                  </a:outerShdw>
                </a:effectLst>
              </a:rPr>
              <a:pPr algn="r">
                <a:defRPr/>
              </a:pPr>
              <a:t>31</a:t>
            </a:fld>
            <a:endParaRPr lang="ru-RU" altLang="ru-RU">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Объект 1"/>
          <p:cNvSpPr>
            <a:spLocks noGrp="1"/>
          </p:cNvSpPr>
          <p:nvPr>
            <p:ph sz="half" idx="4294967295"/>
          </p:nvPr>
        </p:nvSpPr>
        <p:spPr>
          <a:xfrm>
            <a:off x="0" y="1357313"/>
            <a:ext cx="5715000" cy="2516187"/>
          </a:xfrm>
        </p:spPr>
        <p:txBody>
          <a:bodyPr>
            <a:noAutofit/>
          </a:bodyPr>
          <a:lstStyle/>
          <a:p>
            <a:pPr marL="179388" indent="-179388">
              <a:defRPr/>
            </a:pPr>
            <a:r>
              <a:rPr lang="ru-RU" sz="1600" b="1" dirty="0" smtClean="0">
                <a:latin typeface="Arial" charset="0"/>
              </a:rPr>
              <a:t>1567 год издание Лесного устава – Устава и инструкция </a:t>
            </a:r>
            <a:r>
              <a:rPr lang="ru-RU" sz="1600" b="1" dirty="0" err="1" smtClean="0">
                <a:latin typeface="Arial" charset="0"/>
              </a:rPr>
              <a:t>господарским</a:t>
            </a:r>
            <a:r>
              <a:rPr lang="ru-RU" sz="1600" b="1" dirty="0" smtClean="0">
                <a:latin typeface="Arial" charset="0"/>
              </a:rPr>
              <a:t> лесничим</a:t>
            </a:r>
          </a:p>
          <a:p>
            <a:pPr marL="179388" indent="-179388">
              <a:defRPr/>
            </a:pPr>
            <a:r>
              <a:rPr lang="ru-RU" sz="1600" b="1" dirty="0" smtClean="0">
                <a:latin typeface="Arial" charset="0"/>
              </a:rPr>
              <a:t>1588 год  издание Статута Великого княжества Литовского в котором определены нормы и порядок лесопользования и ведения охот</a:t>
            </a:r>
            <a:endParaRPr lang="en-US" sz="1600" b="1" dirty="0" smtClean="0">
              <a:latin typeface="Arial" charset="0"/>
            </a:endParaRPr>
          </a:p>
          <a:p>
            <a:pPr marL="179388" indent="-179388">
              <a:defRPr/>
            </a:pPr>
            <a:r>
              <a:rPr lang="ru-RU" sz="1600" b="1" dirty="0" smtClean="0">
                <a:latin typeface="Arial" charset="0"/>
              </a:rPr>
              <a:t>Конец </a:t>
            </a:r>
            <a:r>
              <a:rPr lang="en-US" sz="1600" b="1" dirty="0" smtClean="0">
                <a:latin typeface="Arial" charset="0"/>
              </a:rPr>
              <a:t>X</a:t>
            </a:r>
            <a:r>
              <a:rPr lang="ru-RU" sz="1600" b="1" dirty="0" smtClean="0">
                <a:latin typeface="Arial" charset="0"/>
              </a:rPr>
              <a:t>VIII века - издание Положения о корпусе лесничих. Лесное ведомство получает военное устройство. Корпус лесничих формируется из выпускников Лесного и Межевого институтов</a:t>
            </a:r>
            <a:endParaRPr lang="en-US" sz="1600" b="1" dirty="0" smtClean="0">
              <a:latin typeface="Arial" charset="0"/>
            </a:endParaRPr>
          </a:p>
          <a:p>
            <a:pPr marL="179388" indent="-179388">
              <a:defRPr/>
            </a:pPr>
            <a:endParaRPr lang="en-US" sz="1600" b="1" dirty="0" smtClean="0">
              <a:latin typeface="Arial" charset="0"/>
            </a:endParaRPr>
          </a:p>
          <a:p>
            <a:pPr marL="179388" indent="-179388">
              <a:defRPr/>
            </a:pPr>
            <a:r>
              <a:rPr lang="en-US" sz="1600" b="1" dirty="0" smtClean="0">
                <a:solidFill>
                  <a:srgbClr val="FFC000"/>
                </a:solidFill>
                <a:latin typeface="Arial" charset="0"/>
              </a:rPr>
              <a:t>1567- enactment of Forest Statute – statute and instructions for foresters</a:t>
            </a:r>
          </a:p>
          <a:p>
            <a:pPr marL="179388" indent="-179388">
              <a:defRPr/>
            </a:pPr>
            <a:r>
              <a:rPr lang="en-US" sz="1600" b="1" dirty="0" smtClean="0">
                <a:solidFill>
                  <a:srgbClr val="FFC000"/>
                </a:solidFill>
                <a:latin typeface="Arial" charset="0"/>
              </a:rPr>
              <a:t>1588 – enactment of the Statute of the Grand Duchy of Lithuania, regulating norms and order of forest use and hunting</a:t>
            </a:r>
          </a:p>
          <a:p>
            <a:pPr marL="179388" indent="-179388">
              <a:defRPr/>
            </a:pPr>
            <a:r>
              <a:rPr lang="en-US" sz="1600" b="1" dirty="0" smtClean="0">
                <a:solidFill>
                  <a:srgbClr val="FFC000"/>
                </a:solidFill>
                <a:latin typeface="Arial" charset="0"/>
              </a:rPr>
              <a:t>End of the XVIII century – enactment of the Rules of forester corps. Forest administration gets military organizational model. Forester corps is formed with enrolment of graduates of forest and boundary laying institutes</a:t>
            </a:r>
          </a:p>
          <a:p>
            <a:pPr marL="179388" indent="-179388">
              <a:defRPr/>
            </a:pPr>
            <a:endParaRPr lang="ru-RU" sz="1600" b="1" dirty="0" smtClean="0">
              <a:latin typeface="Arial" charset="0"/>
            </a:endParaRPr>
          </a:p>
        </p:txBody>
      </p:sp>
      <p:sp>
        <p:nvSpPr>
          <p:cNvPr id="72707" name="Номер слайда 3"/>
          <p:cNvSpPr txBox="1">
            <a:spLocks noGrp="1"/>
          </p:cNvSpPr>
          <p:nvPr/>
        </p:nvSpPr>
        <p:spPr bwMode="auto">
          <a:xfrm>
            <a:off x="8459788" y="6405563"/>
            <a:ext cx="554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43D69890-C298-48A5-B579-FC784BE880C4}" type="slidenum">
              <a:rPr lang="ru-RU" sz="2000">
                <a:latin typeface="Arial" charset="0"/>
              </a:rPr>
              <a:pPr algn="r" eaLnBrk="1" hangingPunct="1"/>
              <a:t>4</a:t>
            </a:fld>
            <a:endParaRPr lang="ru-RU" sz="2000">
              <a:latin typeface="Arial" charset="0"/>
            </a:endParaRPr>
          </a:p>
        </p:txBody>
      </p:sp>
      <p:pic>
        <p:nvPicPr>
          <p:cNvPr id="727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357313"/>
            <a:ext cx="2643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2873375"/>
            <a:ext cx="2652713"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txBox="1">
            <a:spLocks/>
          </p:cNvSpPr>
          <p:nvPr/>
        </p:nvSpPr>
        <p:spPr bwMode="auto">
          <a:xfrm>
            <a:off x="428596" y="571480"/>
            <a:ext cx="8229600" cy="642942"/>
          </a:xfrm>
          <a:prstGeom prst="rect">
            <a:avLst/>
          </a:prstGeom>
          <a:noFill/>
          <a:ln>
            <a:noFill/>
          </a:ln>
          <a:effectLst/>
          <a:extLst/>
        </p:spPr>
        <p:txBody>
          <a:bodyPr anchor="ctr">
            <a:scene3d>
              <a:camera prst="orthographicFront"/>
              <a:lightRig rig="soft" dir="t"/>
            </a:scene3d>
            <a:sp3d prstMaterial="softEdge">
              <a:bevelT w="25400" h="25400"/>
            </a:sp3d>
          </a:bodyPr>
          <a:lstStyle/>
          <a:p>
            <a:pPr algn="ctr" fontAlgn="auto">
              <a:lnSpc>
                <a:spcPct val="80000"/>
              </a:lnSpc>
              <a:spcAft>
                <a:spcPts val="0"/>
              </a:spcAft>
              <a:defRPr/>
            </a:pPr>
            <a:r>
              <a:rPr lang="ru-RU" sz="2800" b="1" kern="0" dirty="0">
                <a:latin typeface="+mj-lt"/>
                <a:ea typeface="+mj-ea"/>
                <a:cs typeface="+mj-cs"/>
              </a:rPr>
              <a:t>Историческая справка о государственной лесной охране Беларуси</a:t>
            </a:r>
            <a:r>
              <a:rPr lang="en-US" sz="3200" b="1" kern="0" dirty="0">
                <a:solidFill>
                  <a:schemeClr val="tx2"/>
                </a:solidFill>
                <a:latin typeface="+mj-lt"/>
                <a:ea typeface="+mj-ea"/>
                <a:cs typeface="+mj-cs"/>
              </a:rPr>
              <a:t/>
            </a:r>
            <a:br>
              <a:rPr lang="en-US" sz="3200" b="1" kern="0" dirty="0">
                <a:solidFill>
                  <a:schemeClr val="tx2"/>
                </a:solidFill>
                <a:latin typeface="+mj-lt"/>
                <a:ea typeface="+mj-ea"/>
                <a:cs typeface="+mj-cs"/>
              </a:rPr>
            </a:br>
            <a:r>
              <a:rPr lang="en-US" sz="2800" b="1" kern="0" dirty="0">
                <a:solidFill>
                  <a:srgbClr val="FFC000"/>
                </a:solidFill>
                <a:latin typeface="+mj-lt"/>
                <a:ea typeface="+mj-ea"/>
                <a:cs typeface="+mj-cs"/>
              </a:rPr>
              <a:t>Glimpse of history on the state forest protection in Belarus</a:t>
            </a:r>
            <a:r>
              <a:rPr lang="en-US" sz="2800" b="1" kern="0" dirty="0">
                <a:solidFill>
                  <a:schemeClr val="tx2"/>
                </a:solidFill>
                <a:effectLst>
                  <a:outerShdw blurRad="38100" dist="38100" dir="2700000" algn="tl">
                    <a:srgbClr val="000000"/>
                  </a:outerShdw>
                </a:effectLst>
                <a:latin typeface="Arial" charset="0"/>
                <a:ea typeface="+mj-ea"/>
                <a:cs typeface="+mj-cs"/>
              </a:rPr>
              <a:t/>
            </a:r>
            <a:br>
              <a:rPr lang="en-US" sz="2800" b="1" kern="0" dirty="0">
                <a:solidFill>
                  <a:schemeClr val="tx2"/>
                </a:solidFill>
                <a:effectLst>
                  <a:outerShdw blurRad="38100" dist="38100" dir="2700000" algn="tl">
                    <a:srgbClr val="000000"/>
                  </a:outerShdw>
                </a:effectLst>
                <a:latin typeface="Arial" charset="0"/>
                <a:ea typeface="+mj-ea"/>
                <a:cs typeface="+mj-cs"/>
              </a:rPr>
            </a:br>
            <a:endParaRPr lang="ru-RU" sz="2800" b="1" kern="0" dirty="0">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Номер слайда 3"/>
          <p:cNvSpPr txBox="1">
            <a:spLocks noGrp="1"/>
          </p:cNvSpPr>
          <p:nvPr/>
        </p:nvSpPr>
        <p:spPr bwMode="auto">
          <a:xfrm>
            <a:off x="8459788" y="6408738"/>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5FEDF4ED-81D2-4507-AD6C-07FB78AFF867}" type="slidenum">
              <a:rPr lang="ru-RU">
                <a:latin typeface="Arial" charset="0"/>
              </a:rPr>
              <a:pPr algn="r" eaLnBrk="1" hangingPunct="1"/>
              <a:t>5</a:t>
            </a:fld>
            <a:endParaRPr lang="ru-RU">
              <a:latin typeface="Arial" charset="0"/>
            </a:endParaRPr>
          </a:p>
        </p:txBody>
      </p:sp>
      <p:pic>
        <p:nvPicPr>
          <p:cNvPr id="73731"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285875"/>
            <a:ext cx="1763712"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1"/>
          <p:cNvSpPr txBox="1">
            <a:spLocks/>
          </p:cNvSpPr>
          <p:nvPr/>
        </p:nvSpPr>
        <p:spPr bwMode="auto">
          <a:xfrm>
            <a:off x="214313" y="1214438"/>
            <a:ext cx="7072312" cy="2516187"/>
          </a:xfrm>
          <a:prstGeom prst="rect">
            <a:avLst/>
          </a:prstGeom>
          <a:noFill/>
          <a:ln>
            <a:noFill/>
          </a:ln>
          <a:effectLst/>
          <a:extLst/>
        </p:spPr>
        <p:txBody>
          <a:bodyPr/>
          <a:lstStyle/>
          <a:p>
            <a:pPr marL="179388" indent="-179388" eaLnBrk="0" hangingPunct="0">
              <a:spcBef>
                <a:spcPct val="20000"/>
              </a:spcBef>
              <a:buClr>
                <a:schemeClr val="hlink"/>
              </a:buClr>
              <a:buSzPct val="60000"/>
              <a:buFont typeface="Wingdings" pitchFamily="2" charset="2"/>
              <a:buChar char="n"/>
              <a:defRPr/>
            </a:pPr>
            <a:r>
              <a:rPr lang="ru-RU" sz="1600" b="1" dirty="0">
                <a:effectLst>
                  <a:outerShdw blurRad="38100" dist="38100" dir="2700000" algn="tl">
                    <a:srgbClr val="000000"/>
                  </a:outerShdw>
                </a:effectLst>
                <a:latin typeface="Arial" charset="0"/>
              </a:rPr>
              <a:t>27 мая 1918 года Основной закон о лесах, в котором определены основные принципы развития лесного хозяйства</a:t>
            </a:r>
          </a:p>
          <a:p>
            <a:pPr marL="179388" indent="-179388" eaLnBrk="0" hangingPunct="0">
              <a:spcBef>
                <a:spcPct val="20000"/>
              </a:spcBef>
              <a:buClr>
                <a:schemeClr val="hlink"/>
              </a:buClr>
              <a:buSzPct val="60000"/>
              <a:buFont typeface="Wingdings" pitchFamily="2" charset="2"/>
              <a:buChar char="n"/>
              <a:defRPr/>
            </a:pPr>
            <a:r>
              <a:rPr lang="ru-RU" sz="1600" b="1" dirty="0">
                <a:effectLst>
                  <a:outerShdw blurRad="38100" dist="38100" dir="2700000" algn="tl">
                    <a:srgbClr val="000000"/>
                  </a:outerShdw>
                </a:effectLst>
                <a:latin typeface="Arial" charset="0"/>
              </a:rPr>
              <a:t>1 января 1919 года - вопросы ведения лесного хозяйства закреплены за Комиссариатом Земледелия БССР</a:t>
            </a:r>
            <a:endParaRPr lang="en-US" sz="1600" b="1" dirty="0">
              <a:effectLst>
                <a:outerShdw blurRad="38100" dist="38100" dir="2700000" algn="tl">
                  <a:srgbClr val="000000"/>
                </a:outerShdw>
              </a:effectLst>
              <a:latin typeface="Arial" charset="0"/>
            </a:endParaRPr>
          </a:p>
          <a:p>
            <a:pPr marL="179388" indent="-179388" eaLnBrk="0" hangingPunct="0">
              <a:spcBef>
                <a:spcPct val="20000"/>
              </a:spcBef>
              <a:buClr>
                <a:schemeClr val="hlink"/>
              </a:buClr>
              <a:buSzPct val="60000"/>
              <a:buFont typeface="Wingdings" pitchFamily="2" charset="2"/>
              <a:buChar char="n"/>
              <a:defRPr/>
            </a:pPr>
            <a:r>
              <a:rPr lang="ru-RU" sz="1600" b="1" dirty="0">
                <a:effectLst>
                  <a:outerShdw blurRad="38100" dist="38100" dir="2700000" algn="tl">
                    <a:srgbClr val="000000"/>
                  </a:outerShdw>
                </a:effectLst>
                <a:latin typeface="Arial" charset="0"/>
              </a:rPr>
              <a:t>1924 год принят Лесной кодекс БССР </a:t>
            </a:r>
          </a:p>
          <a:p>
            <a:pPr marL="179388" indent="-179388" eaLnBrk="0" hangingPunct="0">
              <a:spcBef>
                <a:spcPct val="20000"/>
              </a:spcBef>
              <a:buClr>
                <a:schemeClr val="hlink"/>
              </a:buClr>
              <a:buSzPct val="60000"/>
              <a:buFont typeface="Wingdings" pitchFamily="2" charset="2"/>
              <a:buChar char="n"/>
              <a:defRPr/>
            </a:pPr>
            <a:r>
              <a:rPr lang="ru-RU" sz="1600" b="1" dirty="0">
                <a:effectLst>
                  <a:outerShdw blurRad="38100" dist="38100" dir="2700000" algn="tl">
                    <a:srgbClr val="000000"/>
                  </a:outerShdw>
                </a:effectLst>
                <a:latin typeface="Arial" charset="0"/>
              </a:rPr>
              <a:t> 1936 год -  при Совете народных комиссаров СССР создано Главное управление лесоохраны и лесонасаждений (</a:t>
            </a:r>
            <a:r>
              <a:rPr lang="ru-RU" sz="1600" b="1" dirty="0" err="1">
                <a:effectLst>
                  <a:outerShdw blurRad="38100" dist="38100" dir="2700000" algn="tl">
                    <a:srgbClr val="000000"/>
                  </a:outerShdw>
                </a:effectLst>
                <a:latin typeface="Arial" charset="0"/>
              </a:rPr>
              <a:t>Главлесохрана</a:t>
            </a:r>
            <a:r>
              <a:rPr lang="ru-RU" sz="1600" b="1" dirty="0">
                <a:effectLst>
                  <a:outerShdw blurRad="38100" dist="38100" dir="2700000" algn="tl">
                    <a:srgbClr val="000000"/>
                  </a:outerShdw>
                </a:effectLst>
                <a:latin typeface="Arial" charset="0"/>
              </a:rPr>
              <a:t>) </a:t>
            </a:r>
            <a:endParaRPr lang="en-US" sz="1600" b="1" dirty="0">
              <a:effectLst>
                <a:outerShdw blurRad="38100" dist="38100" dir="2700000" algn="tl">
                  <a:srgbClr val="000000"/>
                </a:outerShdw>
              </a:effectLst>
              <a:latin typeface="Arial" charset="0"/>
            </a:endParaRPr>
          </a:p>
          <a:p>
            <a:pPr marL="179388" indent="-179388" eaLnBrk="0" hangingPunct="0">
              <a:spcBef>
                <a:spcPct val="20000"/>
              </a:spcBef>
              <a:buClr>
                <a:schemeClr val="hlink"/>
              </a:buClr>
              <a:buSzPct val="60000"/>
              <a:buFont typeface="Wingdings" pitchFamily="2" charset="2"/>
              <a:buChar char="n"/>
              <a:defRPr/>
            </a:pPr>
            <a:r>
              <a:rPr lang="ru-RU" sz="1600" b="1" dirty="0">
                <a:effectLst>
                  <a:outerShdw blurRad="38100" dist="38100" dir="2700000" algn="tl">
                    <a:srgbClr val="000000"/>
                  </a:outerShdw>
                </a:effectLst>
                <a:latin typeface="Arial" charset="0"/>
              </a:rPr>
              <a:t>1 июля 1947 года образовано союзно-республиканское Министерство лесного хозяйства Белорусской ССР (с 1991 года - Министерство лесного хозяйства Республики Беларусь</a:t>
            </a:r>
          </a:p>
          <a:p>
            <a:pPr marL="179388" indent="-179388" algn="just" eaLnBrk="0" hangingPunct="0">
              <a:spcBef>
                <a:spcPct val="20000"/>
              </a:spcBef>
              <a:buClr>
                <a:schemeClr val="hlink"/>
              </a:buClr>
              <a:buSzPct val="60000"/>
              <a:buFont typeface="Wingdings" pitchFamily="2" charset="2"/>
              <a:buChar char="n"/>
              <a:defRPr/>
            </a:pPr>
            <a:endParaRPr lang="ru-RU" sz="1600" b="1" dirty="0">
              <a:latin typeface="Arial" charset="0"/>
            </a:endParaRPr>
          </a:p>
          <a:p>
            <a:pPr marL="179388" indent="-179388" algn="just" eaLnBrk="0" hangingPunct="0">
              <a:spcBef>
                <a:spcPct val="20000"/>
              </a:spcBef>
              <a:buClr>
                <a:schemeClr val="hlink"/>
              </a:buClr>
              <a:buSzPct val="60000"/>
              <a:buFont typeface="Wingdings" pitchFamily="2" charset="2"/>
              <a:buChar char="n"/>
              <a:defRPr/>
            </a:pPr>
            <a:endParaRPr lang="en-US" sz="1600" b="1" dirty="0">
              <a:latin typeface="Arial" charset="0"/>
            </a:endParaRPr>
          </a:p>
          <a:p>
            <a:pPr marL="179388" indent="-179388" algn="just" eaLnBrk="0" hangingPunct="0">
              <a:spcBef>
                <a:spcPct val="20000"/>
              </a:spcBef>
              <a:buClr>
                <a:schemeClr val="hlink"/>
              </a:buClr>
              <a:buSzPct val="60000"/>
              <a:buFont typeface="Wingdings" pitchFamily="2" charset="2"/>
              <a:buChar char="n"/>
              <a:defRPr/>
            </a:pPr>
            <a:endParaRPr lang="ru-RU" sz="1600" b="1" dirty="0">
              <a:latin typeface="Arial" charset="0"/>
            </a:endParaRPr>
          </a:p>
          <a:p>
            <a:pPr marL="179388" indent="-179388" algn="just" eaLnBrk="0" hangingPunct="0">
              <a:spcBef>
                <a:spcPct val="20000"/>
              </a:spcBef>
              <a:buClr>
                <a:schemeClr val="hlink"/>
              </a:buClr>
              <a:buSzPct val="60000"/>
              <a:buFont typeface="Wingdings" pitchFamily="2" charset="2"/>
              <a:buChar char="n"/>
              <a:defRPr/>
            </a:pPr>
            <a:endParaRPr lang="ru-RU" sz="1600" b="1" kern="0" dirty="0">
              <a:effectLst>
                <a:outerShdw blurRad="38100" dist="38100" dir="2700000" algn="tl">
                  <a:srgbClr val="000000"/>
                </a:outerShdw>
              </a:effectLst>
              <a:latin typeface="Arial" charset="0"/>
            </a:endParaRPr>
          </a:p>
        </p:txBody>
      </p:sp>
      <p:sp>
        <p:nvSpPr>
          <p:cNvPr id="7" name="Заголовок 2"/>
          <p:cNvSpPr txBox="1">
            <a:spLocks/>
          </p:cNvSpPr>
          <p:nvPr/>
        </p:nvSpPr>
        <p:spPr bwMode="auto">
          <a:xfrm>
            <a:off x="0" y="357166"/>
            <a:ext cx="9144000" cy="939784"/>
          </a:xfrm>
          <a:prstGeom prst="rect">
            <a:avLst/>
          </a:prstGeom>
          <a:noFill/>
          <a:ln>
            <a:noFill/>
          </a:ln>
          <a:effectLst/>
          <a:extLst/>
        </p:spPr>
        <p:txBody>
          <a:bodyPr anchor="ctr">
            <a:scene3d>
              <a:camera prst="orthographicFront"/>
              <a:lightRig rig="soft" dir="t"/>
            </a:scene3d>
            <a:sp3d prstMaterial="softEdge">
              <a:bevelT w="25400" h="25400"/>
            </a:sp3d>
          </a:bodyPr>
          <a:lstStyle/>
          <a:p>
            <a:pPr algn="ctr" fontAlgn="auto">
              <a:lnSpc>
                <a:spcPct val="80000"/>
              </a:lnSpc>
              <a:spcAft>
                <a:spcPts val="0"/>
              </a:spcAft>
              <a:defRPr/>
            </a:pPr>
            <a:r>
              <a:rPr lang="ru-RU" sz="2800" b="1" kern="0" dirty="0">
                <a:latin typeface="+mj-lt"/>
                <a:ea typeface="+mj-ea"/>
                <a:cs typeface="+mj-cs"/>
              </a:rPr>
              <a:t>Историческая справка о государственной лесной охране Беларуси</a:t>
            </a:r>
            <a:r>
              <a:rPr lang="en-US" sz="3200" b="1" kern="0" dirty="0">
                <a:solidFill>
                  <a:schemeClr val="tx2"/>
                </a:solidFill>
                <a:latin typeface="+mj-lt"/>
                <a:ea typeface="+mj-ea"/>
                <a:cs typeface="+mj-cs"/>
              </a:rPr>
              <a:t/>
            </a:r>
            <a:br>
              <a:rPr lang="en-US" sz="3200" b="1" kern="0" dirty="0">
                <a:solidFill>
                  <a:schemeClr val="tx2"/>
                </a:solidFill>
                <a:latin typeface="+mj-lt"/>
                <a:ea typeface="+mj-ea"/>
                <a:cs typeface="+mj-cs"/>
              </a:rPr>
            </a:br>
            <a:r>
              <a:rPr lang="en-US" sz="2800" b="1" kern="0" dirty="0">
                <a:solidFill>
                  <a:srgbClr val="FFC000"/>
                </a:solidFill>
                <a:latin typeface="+mj-lt"/>
                <a:ea typeface="+mj-ea"/>
                <a:cs typeface="+mj-cs"/>
              </a:rPr>
              <a:t>Glimpse of history on the state forest protection in Belarus</a:t>
            </a:r>
            <a:r>
              <a:rPr lang="en-US" sz="2800" b="1" kern="0" dirty="0">
                <a:solidFill>
                  <a:schemeClr val="tx2"/>
                </a:solidFill>
                <a:effectLst>
                  <a:outerShdw blurRad="38100" dist="38100" dir="2700000" algn="tl">
                    <a:srgbClr val="000000"/>
                  </a:outerShdw>
                </a:effectLst>
                <a:latin typeface="Arial" charset="0"/>
                <a:ea typeface="+mj-ea"/>
                <a:cs typeface="+mj-cs"/>
              </a:rPr>
              <a:t/>
            </a:r>
            <a:br>
              <a:rPr lang="en-US" sz="2800" b="1" kern="0" dirty="0">
                <a:solidFill>
                  <a:schemeClr val="tx2"/>
                </a:solidFill>
                <a:effectLst>
                  <a:outerShdw blurRad="38100" dist="38100" dir="2700000" algn="tl">
                    <a:srgbClr val="000000"/>
                  </a:outerShdw>
                </a:effectLst>
                <a:latin typeface="Arial" charset="0"/>
                <a:ea typeface="+mj-ea"/>
                <a:cs typeface="+mj-cs"/>
              </a:rPr>
            </a:br>
            <a:endParaRPr lang="ru-RU" sz="2800" b="1" kern="0" dirty="0">
              <a:effectLst>
                <a:outerShdw blurRad="38100" dist="38100" dir="2700000" algn="tl">
                  <a:srgbClr val="000000"/>
                </a:outerShdw>
              </a:effectLst>
              <a:latin typeface="+mj-lt"/>
              <a:ea typeface="+mj-ea"/>
              <a:cs typeface="+mj-cs"/>
            </a:endParaRPr>
          </a:p>
        </p:txBody>
      </p:sp>
      <p:sp>
        <p:nvSpPr>
          <p:cNvPr id="9" name="Объект 1"/>
          <p:cNvSpPr txBox="1">
            <a:spLocks/>
          </p:cNvSpPr>
          <p:nvPr/>
        </p:nvSpPr>
        <p:spPr bwMode="auto">
          <a:xfrm>
            <a:off x="214313" y="4341813"/>
            <a:ext cx="8715375" cy="2516187"/>
          </a:xfrm>
          <a:prstGeom prst="rect">
            <a:avLst/>
          </a:prstGeom>
          <a:noFill/>
          <a:ln>
            <a:noFill/>
          </a:ln>
          <a:effectLst/>
          <a:extLst/>
        </p:spPr>
        <p:txBody>
          <a:bodyPr/>
          <a:lstStyle/>
          <a:p>
            <a:pPr marL="179388" indent="-179388" eaLnBrk="0" hangingPunct="0">
              <a:spcBef>
                <a:spcPct val="20000"/>
              </a:spcBef>
              <a:buClr>
                <a:schemeClr val="hlink"/>
              </a:buClr>
              <a:buSzPct val="60000"/>
              <a:buFont typeface="Wingdings" pitchFamily="2" charset="2"/>
              <a:buChar char="n"/>
              <a:defRPr/>
            </a:pPr>
            <a:r>
              <a:rPr lang="en-US" sz="1600" b="1" dirty="0">
                <a:solidFill>
                  <a:srgbClr val="FFC000"/>
                </a:solidFill>
                <a:effectLst>
                  <a:outerShdw blurRad="38100" dist="38100" dir="2700000" algn="tl">
                    <a:srgbClr val="000000"/>
                  </a:outerShdw>
                </a:effectLst>
                <a:latin typeface="Arial" charset="0"/>
              </a:rPr>
              <a:t>27 May 1928 – adoption of Principal Law on Forests, defining the main outlines of the development of forestry</a:t>
            </a:r>
          </a:p>
          <a:p>
            <a:pPr marL="179388" indent="-179388" eaLnBrk="0" hangingPunct="0">
              <a:spcBef>
                <a:spcPct val="20000"/>
              </a:spcBef>
              <a:buClr>
                <a:schemeClr val="hlink"/>
              </a:buClr>
              <a:buSzPct val="60000"/>
              <a:buFont typeface="Wingdings" pitchFamily="2" charset="2"/>
              <a:buChar char="n"/>
              <a:defRPr/>
            </a:pPr>
            <a:r>
              <a:rPr lang="en-US" sz="1600" b="1" dirty="0">
                <a:solidFill>
                  <a:srgbClr val="FFC000"/>
                </a:solidFill>
                <a:effectLst>
                  <a:outerShdw blurRad="38100" dist="38100" dir="2700000" algn="tl">
                    <a:srgbClr val="000000"/>
                  </a:outerShdw>
                </a:effectLst>
                <a:latin typeface="Arial" charset="0"/>
              </a:rPr>
              <a:t>1 January 1919 – issues of forest management are placed in the sphere of competence of the </a:t>
            </a:r>
            <a:r>
              <a:rPr lang="en-US" sz="1600" b="1" dirty="0" err="1">
                <a:solidFill>
                  <a:srgbClr val="FFC000"/>
                </a:solidFill>
                <a:effectLst>
                  <a:outerShdw blurRad="38100" dist="38100" dir="2700000" algn="tl">
                    <a:srgbClr val="000000"/>
                  </a:outerShdw>
                </a:effectLst>
                <a:latin typeface="Arial" charset="0"/>
              </a:rPr>
              <a:t>Commissariate</a:t>
            </a:r>
            <a:r>
              <a:rPr lang="en-US" sz="1600" b="1" dirty="0">
                <a:solidFill>
                  <a:srgbClr val="FFC000"/>
                </a:solidFill>
                <a:effectLst>
                  <a:outerShdw blurRad="38100" dist="38100" dir="2700000" algn="tl">
                    <a:srgbClr val="000000"/>
                  </a:outerShdw>
                </a:effectLst>
                <a:latin typeface="Arial" charset="0"/>
              </a:rPr>
              <a:t> for Agriculture of BSSR</a:t>
            </a:r>
          </a:p>
          <a:p>
            <a:pPr marL="179388" indent="-179388" eaLnBrk="0" hangingPunct="0">
              <a:spcBef>
                <a:spcPct val="20000"/>
              </a:spcBef>
              <a:buClr>
                <a:schemeClr val="hlink"/>
              </a:buClr>
              <a:buSzPct val="60000"/>
              <a:buFont typeface="Wingdings" pitchFamily="2" charset="2"/>
              <a:buChar char="n"/>
              <a:defRPr/>
            </a:pPr>
            <a:r>
              <a:rPr lang="en-US" sz="1600" b="1" dirty="0">
                <a:solidFill>
                  <a:srgbClr val="FFC000"/>
                </a:solidFill>
                <a:effectLst>
                  <a:outerShdw blurRad="38100" dist="38100" dir="2700000" algn="tl">
                    <a:srgbClr val="000000"/>
                  </a:outerShdw>
                </a:effectLst>
                <a:latin typeface="Arial" charset="0"/>
              </a:rPr>
              <a:t>1924 – enactment of the Forest Code of BSSR</a:t>
            </a:r>
          </a:p>
          <a:p>
            <a:pPr marL="179388" indent="-179388" eaLnBrk="0" hangingPunct="0">
              <a:spcBef>
                <a:spcPct val="20000"/>
              </a:spcBef>
              <a:buClr>
                <a:schemeClr val="hlink"/>
              </a:buClr>
              <a:buSzPct val="60000"/>
              <a:buFont typeface="Wingdings" pitchFamily="2" charset="2"/>
              <a:buChar char="n"/>
              <a:defRPr/>
            </a:pPr>
            <a:r>
              <a:rPr lang="en-US" sz="1600" b="1" dirty="0">
                <a:solidFill>
                  <a:srgbClr val="FFC000"/>
                </a:solidFill>
                <a:effectLst>
                  <a:outerShdw blurRad="38100" dist="38100" dir="2700000" algn="tl">
                    <a:srgbClr val="000000"/>
                  </a:outerShdw>
                </a:effectLst>
                <a:latin typeface="Arial" charset="0"/>
              </a:rPr>
              <a:t>1936 – the Chief Directorate of forest protection and forest stands (</a:t>
            </a:r>
            <a:r>
              <a:rPr lang="en-US" sz="1600" b="1" dirty="0" err="1">
                <a:solidFill>
                  <a:srgbClr val="FFC000"/>
                </a:solidFill>
                <a:effectLst>
                  <a:outerShdw blurRad="38100" dist="38100" dir="2700000" algn="tl">
                    <a:srgbClr val="000000"/>
                  </a:outerShdw>
                </a:effectLst>
                <a:latin typeface="Arial" charset="0"/>
              </a:rPr>
              <a:t>Glavlesokhrana</a:t>
            </a:r>
            <a:r>
              <a:rPr lang="en-US" sz="1600" b="1" dirty="0">
                <a:solidFill>
                  <a:srgbClr val="FFC000"/>
                </a:solidFill>
                <a:effectLst>
                  <a:outerShdw blurRad="38100" dist="38100" dir="2700000" algn="tl">
                    <a:srgbClr val="000000"/>
                  </a:outerShdw>
                </a:effectLst>
                <a:latin typeface="Arial" charset="0"/>
              </a:rPr>
              <a:t>) is founded under the auspice of the Council of people’s commissars</a:t>
            </a:r>
          </a:p>
          <a:p>
            <a:pPr marL="179388" indent="-179388" eaLnBrk="0" hangingPunct="0">
              <a:spcBef>
                <a:spcPct val="20000"/>
              </a:spcBef>
              <a:buClr>
                <a:schemeClr val="hlink"/>
              </a:buClr>
              <a:buSzPct val="60000"/>
              <a:buFont typeface="Wingdings" pitchFamily="2" charset="2"/>
              <a:buChar char="n"/>
              <a:defRPr/>
            </a:pPr>
            <a:r>
              <a:rPr lang="en-US" sz="1600" b="1" dirty="0">
                <a:solidFill>
                  <a:srgbClr val="FFC000"/>
                </a:solidFill>
                <a:effectLst>
                  <a:outerShdw blurRad="38100" dist="38100" dir="2700000" algn="tl">
                    <a:srgbClr val="000000"/>
                  </a:outerShdw>
                </a:effectLst>
                <a:latin typeface="Arial" charset="0"/>
              </a:rPr>
              <a:t>1 July 1947 – union republican Ministry of Forestry of the Byelorussian SSR (since 1991 – the Ministry of Forestry of the Republic of Belarus) is founded</a:t>
            </a:r>
            <a:endParaRPr lang="ru-RU" sz="1600" b="1" dirty="0">
              <a:solidFill>
                <a:srgbClr val="FFC000"/>
              </a:solidFill>
              <a:effectLst>
                <a:outerShdw blurRad="38100" dist="38100" dir="2700000" algn="tl">
                  <a:srgbClr val="000000"/>
                </a:outerShdw>
              </a:effectLst>
              <a:latin typeface="Arial" charset="0"/>
            </a:endParaRPr>
          </a:p>
          <a:p>
            <a:pPr marL="285750" indent="-285750" algn="just" eaLnBrk="0" hangingPunct="0">
              <a:spcBef>
                <a:spcPct val="20000"/>
              </a:spcBef>
              <a:buClr>
                <a:schemeClr val="hlink"/>
              </a:buClr>
              <a:buSzPct val="60000"/>
              <a:buFont typeface="Wingdings" pitchFamily="2" charset="2"/>
              <a:buChar char="§"/>
              <a:defRPr/>
            </a:pPr>
            <a:endParaRPr lang="en-US" sz="1600" b="1" dirty="0">
              <a:latin typeface="Arial" charset="0"/>
            </a:endParaRPr>
          </a:p>
          <a:p>
            <a:pPr marL="285750" indent="-285750" algn="just" eaLnBrk="0" hangingPunct="0">
              <a:spcBef>
                <a:spcPct val="20000"/>
              </a:spcBef>
              <a:buClr>
                <a:schemeClr val="hlink"/>
              </a:buClr>
              <a:buSzPct val="60000"/>
              <a:buFont typeface="Wingdings" pitchFamily="2" charset="2"/>
              <a:buChar char="§"/>
              <a:defRPr/>
            </a:pPr>
            <a:endParaRPr lang="en-US" sz="1600" b="1" dirty="0">
              <a:latin typeface="Arial" charset="0"/>
            </a:endParaRPr>
          </a:p>
          <a:p>
            <a:pPr marL="179388" indent="-179388" algn="just" eaLnBrk="0" hangingPunct="0">
              <a:spcBef>
                <a:spcPct val="20000"/>
              </a:spcBef>
              <a:buClr>
                <a:schemeClr val="hlink"/>
              </a:buClr>
              <a:buSzPct val="60000"/>
              <a:buFont typeface="Wingdings" pitchFamily="2" charset="2"/>
              <a:buChar char="n"/>
              <a:defRPr/>
            </a:pPr>
            <a:endParaRPr lang="ru-RU" sz="1600" b="1" dirty="0">
              <a:latin typeface="Arial" charset="0"/>
            </a:endParaRPr>
          </a:p>
          <a:p>
            <a:pPr marL="179388" indent="-179388" algn="just" eaLnBrk="0" hangingPunct="0">
              <a:spcBef>
                <a:spcPct val="20000"/>
              </a:spcBef>
              <a:buClr>
                <a:schemeClr val="hlink"/>
              </a:buClr>
              <a:buSzPct val="60000"/>
              <a:buFont typeface="Wingdings" pitchFamily="2" charset="2"/>
              <a:buChar char="n"/>
              <a:defRPr/>
            </a:pPr>
            <a:endParaRPr lang="ru-RU" sz="1600" b="1" kern="0"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323850" y="2997200"/>
            <a:ext cx="8229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ru-RU" sz="3200">
              <a:latin typeface="Arial" charset="0"/>
            </a:endParaRPr>
          </a:p>
        </p:txBody>
      </p:sp>
      <p:sp>
        <p:nvSpPr>
          <p:cNvPr id="74755" name="Rectangle 5"/>
          <p:cNvSpPr>
            <a:spLocks noChangeArrowheads="1"/>
          </p:cNvSpPr>
          <p:nvPr/>
        </p:nvSpPr>
        <p:spPr bwMode="auto">
          <a:xfrm>
            <a:off x="395288" y="3068638"/>
            <a:ext cx="82296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ru-RU" sz="3200">
              <a:latin typeface="Arial" charset="0"/>
            </a:endParaRPr>
          </a:p>
        </p:txBody>
      </p:sp>
      <p:sp>
        <p:nvSpPr>
          <p:cNvPr id="74756" name="Rectangle 6"/>
          <p:cNvSpPr>
            <a:spLocks noChangeArrowheads="1"/>
          </p:cNvSpPr>
          <p:nvPr/>
        </p:nvSpPr>
        <p:spPr bwMode="auto">
          <a:xfrm>
            <a:off x="250825" y="4508500"/>
            <a:ext cx="8229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ru-RU" sz="3200">
              <a:latin typeface="Arial" charset="0"/>
            </a:endParaRPr>
          </a:p>
        </p:txBody>
      </p:sp>
      <p:sp>
        <p:nvSpPr>
          <p:cNvPr id="74757" name="Rectangle 7"/>
          <p:cNvSpPr>
            <a:spLocks noChangeArrowheads="1"/>
          </p:cNvSpPr>
          <p:nvPr/>
        </p:nvSpPr>
        <p:spPr bwMode="auto">
          <a:xfrm>
            <a:off x="323850" y="2997200"/>
            <a:ext cx="8569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endParaRPr lang="ru-RU" sz="2000">
              <a:latin typeface="Arial" charset="0"/>
            </a:endParaRPr>
          </a:p>
        </p:txBody>
      </p:sp>
      <p:sp>
        <p:nvSpPr>
          <p:cNvPr id="29702" name="Rectangle 3"/>
          <p:cNvSpPr>
            <a:spLocks noGrp="1" noChangeArrowheads="1"/>
          </p:cNvSpPr>
          <p:nvPr>
            <p:ph idx="4294967295"/>
          </p:nvPr>
        </p:nvSpPr>
        <p:spPr>
          <a:xfrm>
            <a:off x="214313" y="1071563"/>
            <a:ext cx="8929687" cy="3214687"/>
          </a:xfrm>
        </p:spPr>
        <p:txBody>
          <a:bodyPr/>
          <a:lstStyle/>
          <a:p>
            <a:pPr marL="365125" indent="-255588">
              <a:lnSpc>
                <a:spcPct val="80000"/>
              </a:lnSpc>
              <a:defRPr/>
            </a:pPr>
            <a:r>
              <a:rPr lang="ru-RU" sz="1600" b="1" smtClean="0">
                <a:latin typeface="Arial" charset="0"/>
              </a:rPr>
              <a:t>Конституция Республики Беларусь</a:t>
            </a:r>
          </a:p>
          <a:p>
            <a:pPr marL="365125" indent="-255588">
              <a:lnSpc>
                <a:spcPct val="80000"/>
              </a:lnSpc>
              <a:defRPr/>
            </a:pPr>
            <a:r>
              <a:rPr lang="ru-RU" sz="1600" b="1" smtClean="0">
                <a:latin typeface="Arial" charset="0"/>
              </a:rPr>
              <a:t>Лесной кодекс Республики Беларусь от 24 декабря 2015 г. № 332-З</a:t>
            </a:r>
            <a:endParaRPr lang="en-US" sz="1600" b="1" smtClean="0">
              <a:latin typeface="Arial" charset="0"/>
            </a:endParaRPr>
          </a:p>
          <a:p>
            <a:pPr marL="365125" indent="-255588">
              <a:lnSpc>
                <a:spcPct val="80000"/>
              </a:lnSpc>
              <a:defRPr/>
            </a:pPr>
            <a:r>
              <a:rPr lang="ru-RU" sz="1600" b="1" smtClean="0">
                <a:latin typeface="Arial" charset="0"/>
              </a:rPr>
              <a:t>Указ Президента Республики Беларусь от 7 мая 2007 г. № 214  «О некоторых мерах по совершенствованию деятельности в сфере лесного хозяйства»</a:t>
            </a:r>
          </a:p>
          <a:p>
            <a:pPr marL="365125" indent="-255588">
              <a:lnSpc>
                <a:spcPct val="80000"/>
              </a:lnSpc>
              <a:defRPr/>
            </a:pPr>
            <a:r>
              <a:rPr lang="ru-RU" sz="1600" b="1" smtClean="0">
                <a:latin typeface="Arial" charset="0"/>
              </a:rPr>
              <a:t>Правила отпуска древесины на корню в лесах Республики Беларусь </a:t>
            </a:r>
          </a:p>
          <a:p>
            <a:pPr marL="365125" indent="-255588">
              <a:lnSpc>
                <a:spcPct val="80000"/>
              </a:lnSpc>
              <a:defRPr/>
            </a:pPr>
            <a:r>
              <a:rPr lang="ru-RU" sz="1600" b="1" smtClean="0">
                <a:latin typeface="Arial" charset="0"/>
              </a:rPr>
              <a:t>Правила реализации древесины на внутреннем рынке Республики Беларусь</a:t>
            </a:r>
          </a:p>
          <a:p>
            <a:pPr marL="365125" indent="-255588">
              <a:lnSpc>
                <a:spcPct val="80000"/>
              </a:lnSpc>
              <a:defRPr/>
            </a:pPr>
            <a:r>
              <a:rPr lang="ru-RU" sz="1600" b="1" smtClean="0">
                <a:latin typeface="Arial" charset="0"/>
              </a:rPr>
              <a:t>Положение о государственной лесной охране Республики Беларусь</a:t>
            </a:r>
          </a:p>
          <a:p>
            <a:pPr marL="365125" indent="-255588">
              <a:lnSpc>
                <a:spcPct val="80000"/>
              </a:lnSpc>
              <a:defRPr/>
            </a:pPr>
            <a:r>
              <a:rPr lang="ru-RU" sz="1600" b="1" smtClean="0">
                <a:latin typeface="Arial" charset="0"/>
              </a:rPr>
              <a:t>Государственная программа «Белорусский лес» на 2016-2020 годы</a:t>
            </a:r>
          </a:p>
          <a:p>
            <a:pPr marL="365125" indent="-255588">
              <a:lnSpc>
                <a:spcPct val="80000"/>
              </a:lnSpc>
              <a:defRPr/>
            </a:pPr>
            <a:r>
              <a:rPr lang="ru-RU" sz="1600" b="1" smtClean="0">
                <a:latin typeface="Arial" charset="0"/>
              </a:rPr>
              <a:t>Иные законодательные акты (постановления Совета Министров Республики Беларусь, Министерства лесного хозяйства) </a:t>
            </a:r>
          </a:p>
          <a:p>
            <a:pPr marL="365125" indent="-255588">
              <a:lnSpc>
                <a:spcPct val="80000"/>
              </a:lnSpc>
              <a:defRPr/>
            </a:pPr>
            <a:r>
              <a:rPr lang="ru-RU" sz="1600" b="1" smtClean="0">
                <a:latin typeface="Arial" charset="0"/>
              </a:rPr>
              <a:t>Технические нормативные правовые акты</a:t>
            </a:r>
            <a:endParaRPr lang="ru-RU" sz="2500" smtClean="0">
              <a:effectLst/>
            </a:endParaRPr>
          </a:p>
        </p:txBody>
      </p:sp>
      <p:sp>
        <p:nvSpPr>
          <p:cNvPr id="74759" name="Номер слайда 1"/>
          <p:cNvSpPr txBox="1">
            <a:spLocks noGrp="1"/>
          </p:cNvSpPr>
          <p:nvPr/>
        </p:nvSpPr>
        <p:spPr bwMode="auto">
          <a:xfrm>
            <a:off x="8459788" y="6408738"/>
            <a:ext cx="5540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19B3E14E-5028-455E-9B8E-213094A69D2B}" type="slidenum">
              <a:rPr lang="ru-RU">
                <a:latin typeface="Arial" charset="0"/>
              </a:rPr>
              <a:pPr algn="r" eaLnBrk="1" hangingPunct="1"/>
              <a:t>6</a:t>
            </a:fld>
            <a:endParaRPr lang="ru-RU">
              <a:latin typeface="Arial" charset="0"/>
            </a:endParaRPr>
          </a:p>
        </p:txBody>
      </p:sp>
      <p:sp>
        <p:nvSpPr>
          <p:cNvPr id="55305" name="Text Box 9"/>
          <p:cNvSpPr txBox="1">
            <a:spLocks noChangeArrowheads="1"/>
          </p:cNvSpPr>
          <p:nvPr/>
        </p:nvSpPr>
        <p:spPr bwMode="auto">
          <a:xfrm>
            <a:off x="0" y="0"/>
            <a:ext cx="8929688" cy="1685925"/>
          </a:xfrm>
          <a:prstGeom prst="rect">
            <a:avLst/>
          </a:prstGeom>
          <a:noFill/>
          <a:ln w="9525">
            <a:noFill/>
            <a:miter lim="800000"/>
            <a:headEnd/>
            <a:tailEnd/>
          </a:ln>
          <a:effectLst/>
        </p:spPr>
        <p:txBody>
          <a:bodyPr>
            <a:spAutoFit/>
          </a:bodyPr>
          <a:lstStyle/>
          <a:p>
            <a:pPr algn="ctr">
              <a:lnSpc>
                <a:spcPct val="80000"/>
              </a:lnSpc>
              <a:spcBef>
                <a:spcPts val="0"/>
              </a:spcBef>
              <a:defRPr/>
            </a:pPr>
            <a:r>
              <a:rPr lang="ru-RU" sz="2800" b="1" dirty="0">
                <a:effectLst>
                  <a:outerShdw blurRad="38100" dist="38100" dir="2700000" algn="tl">
                    <a:srgbClr val="000000"/>
                  </a:outerShdw>
                </a:effectLst>
                <a:latin typeface="+mj-lt"/>
                <a:ea typeface="+mj-ea"/>
                <a:cs typeface="+mj-cs"/>
              </a:rPr>
              <a:t>Нормативные правовые акты регулирующие ведение лесного хозяйства</a:t>
            </a:r>
            <a:endParaRPr lang="en-US" sz="2800" b="1" dirty="0">
              <a:effectLst>
                <a:outerShdw blurRad="38100" dist="38100" dir="2700000" algn="tl">
                  <a:srgbClr val="000000"/>
                </a:outerShdw>
              </a:effectLst>
              <a:latin typeface="+mj-lt"/>
              <a:ea typeface="+mj-ea"/>
              <a:cs typeface="+mj-cs"/>
            </a:endParaRPr>
          </a:p>
          <a:p>
            <a:pPr algn="ctr">
              <a:lnSpc>
                <a:spcPct val="80000"/>
              </a:lnSpc>
              <a:spcBef>
                <a:spcPts val="0"/>
              </a:spcBef>
              <a:defRPr/>
            </a:pPr>
            <a:r>
              <a:rPr lang="en-US" sz="2800" b="1" dirty="0">
                <a:solidFill>
                  <a:srgbClr val="FFC000"/>
                </a:solidFill>
                <a:effectLst>
                  <a:outerShdw blurRad="38100" dist="38100" dir="2700000" algn="tl">
                    <a:srgbClr val="000000"/>
                  </a:outerShdw>
                </a:effectLst>
                <a:latin typeface="+mj-lt"/>
                <a:ea typeface="+mj-ea"/>
                <a:cs typeface="+mj-cs"/>
              </a:rPr>
              <a:t>Legislative instruments, regulating forest management</a:t>
            </a:r>
          </a:p>
          <a:p>
            <a:pPr algn="ctr">
              <a:lnSpc>
                <a:spcPct val="80000"/>
              </a:lnSpc>
              <a:spcBef>
                <a:spcPct val="50000"/>
              </a:spcBef>
              <a:defRPr/>
            </a:pPr>
            <a:endParaRPr lang="ru-RU" sz="2800" b="1" dirty="0">
              <a:effectLst>
                <a:outerShdw blurRad="38100" dist="38100" dir="2700000" algn="tl">
                  <a:srgbClr val="000000"/>
                </a:outerShdw>
              </a:effectLst>
              <a:latin typeface="+mj-lt"/>
              <a:ea typeface="+mj-ea"/>
              <a:cs typeface="+mj-cs"/>
            </a:endParaRPr>
          </a:p>
        </p:txBody>
      </p:sp>
      <p:sp>
        <p:nvSpPr>
          <p:cNvPr id="9" name="Rectangle 3"/>
          <p:cNvSpPr txBox="1">
            <a:spLocks noChangeArrowheads="1"/>
          </p:cNvSpPr>
          <p:nvPr/>
        </p:nvSpPr>
        <p:spPr bwMode="auto">
          <a:xfrm>
            <a:off x="214313" y="4000500"/>
            <a:ext cx="8929687" cy="2857500"/>
          </a:xfrm>
          <a:prstGeom prst="rect">
            <a:avLst/>
          </a:prstGeom>
          <a:noFill/>
          <a:ln>
            <a:noFill/>
          </a:ln>
          <a:effectLst/>
          <a:extLst/>
        </p:spPr>
        <p:txBody>
          <a:bodyPr/>
          <a:lstStyle/>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Legislative instruments, regulating forest management</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Constitution of the Republic of Belarus</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Forest Code of the Republic of Belarus, reg. No.</a:t>
            </a:r>
            <a:r>
              <a:rPr lang="ru-RU" sz="1600" b="1">
                <a:solidFill>
                  <a:srgbClr val="FFC000"/>
                </a:solidFill>
                <a:effectLst>
                  <a:outerShdw blurRad="38100" dist="38100" dir="2700000" algn="tl">
                    <a:srgbClr val="000000"/>
                  </a:outerShdw>
                </a:effectLst>
                <a:latin typeface="Arial" charset="0"/>
              </a:rPr>
              <a:t>332</a:t>
            </a:r>
            <a:r>
              <a:rPr lang="en-US" sz="1600" b="1">
                <a:solidFill>
                  <a:srgbClr val="FFC000"/>
                </a:solidFill>
                <a:effectLst>
                  <a:outerShdw blurRad="38100" dist="38100" dir="2700000" algn="tl">
                    <a:srgbClr val="000000"/>
                  </a:outerShdw>
                </a:effectLst>
                <a:latin typeface="Arial" charset="0"/>
              </a:rPr>
              <a:t>-3 of </a:t>
            </a:r>
            <a:r>
              <a:rPr lang="ru-RU" sz="1600" b="1">
                <a:solidFill>
                  <a:srgbClr val="FFC000"/>
                </a:solidFill>
                <a:effectLst>
                  <a:outerShdw blurRad="38100" dist="38100" dir="2700000" algn="tl">
                    <a:srgbClr val="000000"/>
                  </a:outerShdw>
                </a:effectLst>
                <a:latin typeface="Arial" charset="0"/>
              </a:rPr>
              <a:t>2</a:t>
            </a:r>
            <a:r>
              <a:rPr lang="en-US" sz="1600" b="1">
                <a:solidFill>
                  <a:srgbClr val="FFC000"/>
                </a:solidFill>
                <a:effectLst>
                  <a:outerShdw blurRad="38100" dist="38100" dir="2700000" algn="tl">
                    <a:srgbClr val="000000"/>
                  </a:outerShdw>
                </a:effectLst>
                <a:latin typeface="Arial" charset="0"/>
              </a:rPr>
              <a:t>4 December 2015</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Decree of the President of the Republic of Belarus No.214 of 7 May 2007 “On certain measures for improvement of activity in the sphere of forest management”</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Rules for distributing standing timber in forests of the Republic of Belarus </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Rules for sales of timber in the local market of the Republic of Belarus</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Main outlines on the state forest protective system of the Republic of Belarus</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State programme </a:t>
            </a:r>
            <a:r>
              <a:rPr lang="ru-RU" sz="1600" b="1">
                <a:solidFill>
                  <a:srgbClr val="FFC000"/>
                </a:solidFill>
                <a:effectLst>
                  <a:outerShdw blurRad="38100" dist="38100" dir="2700000" algn="tl">
                    <a:srgbClr val="000000"/>
                  </a:outerShdw>
                </a:effectLst>
                <a:latin typeface="Arial" charset="0"/>
              </a:rPr>
              <a:t>«</a:t>
            </a:r>
            <a:r>
              <a:rPr lang="en-US" sz="1600" b="1">
                <a:solidFill>
                  <a:srgbClr val="FFC000"/>
                </a:solidFill>
                <a:effectLst>
                  <a:outerShdw blurRad="38100" dist="38100" dir="2700000" algn="tl">
                    <a:srgbClr val="000000"/>
                  </a:outerShdw>
                </a:effectLst>
                <a:latin typeface="Arial" charset="0"/>
              </a:rPr>
              <a:t>Belorusian forest</a:t>
            </a:r>
            <a:r>
              <a:rPr lang="ru-RU" sz="1600" b="1">
                <a:solidFill>
                  <a:srgbClr val="FFC000"/>
                </a:solidFill>
                <a:effectLst>
                  <a:outerShdw blurRad="38100" dist="38100" dir="2700000" algn="tl">
                    <a:srgbClr val="000000"/>
                  </a:outerShdw>
                </a:effectLst>
                <a:latin typeface="Arial" charset="0"/>
              </a:rPr>
              <a:t>»</a:t>
            </a:r>
            <a:r>
              <a:rPr lang="en-US" sz="1600" b="1">
                <a:solidFill>
                  <a:srgbClr val="FFC000"/>
                </a:solidFill>
                <a:effectLst>
                  <a:outerShdw blurRad="38100" dist="38100" dir="2700000" algn="tl">
                    <a:srgbClr val="000000"/>
                  </a:outerShdw>
                </a:effectLst>
                <a:latin typeface="Arial" charset="0"/>
              </a:rPr>
              <a:t> in 201</a:t>
            </a:r>
            <a:r>
              <a:rPr lang="ru-RU" sz="1600" b="1">
                <a:solidFill>
                  <a:srgbClr val="FFC000"/>
                </a:solidFill>
                <a:effectLst>
                  <a:outerShdw blurRad="38100" dist="38100" dir="2700000" algn="tl">
                    <a:srgbClr val="000000"/>
                  </a:outerShdw>
                </a:effectLst>
                <a:latin typeface="Arial" charset="0"/>
              </a:rPr>
              <a:t>6</a:t>
            </a:r>
            <a:r>
              <a:rPr lang="en-US" sz="1600" b="1">
                <a:solidFill>
                  <a:srgbClr val="FFC000"/>
                </a:solidFill>
                <a:effectLst>
                  <a:outerShdw blurRad="38100" dist="38100" dir="2700000" algn="tl">
                    <a:srgbClr val="000000"/>
                  </a:outerShdw>
                </a:effectLst>
                <a:latin typeface="Arial" charset="0"/>
              </a:rPr>
              <a:t>-20</a:t>
            </a:r>
            <a:r>
              <a:rPr lang="ru-RU" sz="1600" b="1">
                <a:solidFill>
                  <a:srgbClr val="FFC000"/>
                </a:solidFill>
                <a:effectLst>
                  <a:outerShdw blurRad="38100" dist="38100" dir="2700000" algn="tl">
                    <a:srgbClr val="000000"/>
                  </a:outerShdw>
                </a:effectLst>
                <a:latin typeface="Arial" charset="0"/>
              </a:rPr>
              <a:t>20</a:t>
            </a:r>
            <a:endParaRPr lang="en-US" sz="1600" b="1">
              <a:solidFill>
                <a:srgbClr val="FFC000"/>
              </a:solidFill>
              <a:effectLst>
                <a:outerShdw blurRad="38100" dist="38100" dir="2700000" algn="tl">
                  <a:srgbClr val="000000"/>
                </a:outerShdw>
              </a:effectLst>
              <a:latin typeface="Arial" charset="0"/>
            </a:endParaRP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Other legislative instruments ( Resolutions of the Council of Ministers of the Republic of Belarus and the Ministry of Forestry)</a:t>
            </a:r>
          </a:p>
          <a:p>
            <a:pPr marL="365125" indent="-255588" eaLnBrk="0" hangingPunct="0">
              <a:lnSpc>
                <a:spcPct val="80000"/>
              </a:lnSpc>
              <a:spcBef>
                <a:spcPct val="20000"/>
              </a:spcBef>
              <a:buClr>
                <a:schemeClr val="hlink"/>
              </a:buClr>
              <a:buSzPct val="60000"/>
              <a:buFont typeface="Wingdings" pitchFamily="2" charset="2"/>
              <a:buChar char="n"/>
              <a:defRPr/>
            </a:pPr>
            <a:r>
              <a:rPr lang="en-US" sz="1600" b="1">
                <a:solidFill>
                  <a:srgbClr val="FFC000"/>
                </a:solidFill>
                <a:effectLst>
                  <a:outerShdw blurRad="38100" dist="38100" dir="2700000" algn="tl">
                    <a:srgbClr val="000000"/>
                  </a:outerShdw>
                </a:effectLst>
                <a:latin typeface="Arial" charset="0"/>
              </a:rPr>
              <a:t>Technical standards</a:t>
            </a:r>
          </a:p>
          <a:p>
            <a:pPr marL="365125" indent="-255588" eaLnBrk="0" hangingPunct="0">
              <a:lnSpc>
                <a:spcPct val="80000"/>
              </a:lnSpc>
              <a:spcBef>
                <a:spcPct val="20000"/>
              </a:spcBef>
              <a:buClr>
                <a:schemeClr val="hlink"/>
              </a:buClr>
              <a:buSzPct val="60000"/>
              <a:buFont typeface="Wingdings" pitchFamily="2" charset="2"/>
              <a:buChar char="§"/>
              <a:defRPr/>
            </a:pPr>
            <a:endParaRPr lang="ru-RU" sz="25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 y="1844824"/>
            <a:ext cx="8229600" cy="1143000"/>
          </a:xfrm>
        </p:spPr>
        <p:txBody>
          <a:bodyPr/>
          <a:lstStyle/>
          <a:p>
            <a:pPr algn="l"/>
            <a:r>
              <a:rPr lang="ru-RU" sz="2800" dirty="0" smtClean="0">
                <a:effectLst/>
              </a:rPr>
              <a:t>                        </a:t>
            </a:r>
            <a:r>
              <a:rPr lang="en-US" sz="2800" dirty="0" smtClean="0">
                <a:effectLst/>
              </a:rPr>
              <a:t/>
            </a:r>
            <a:br>
              <a:rPr lang="en-US" sz="2800" dirty="0" smtClean="0">
                <a:effectLst/>
              </a:rPr>
            </a:br>
            <a:r>
              <a:rPr lang="en-US" sz="2800" dirty="0">
                <a:effectLst/>
              </a:rPr>
              <a:t> </a:t>
            </a:r>
            <a:r>
              <a:rPr lang="en-US" sz="2800" dirty="0" smtClean="0">
                <a:effectLst/>
              </a:rPr>
              <a:t>                                    </a:t>
            </a:r>
            <a:r>
              <a:rPr lang="ru-RU" sz="2800" dirty="0" smtClean="0">
                <a:effectLst/>
              </a:rPr>
              <a:t> </a:t>
            </a:r>
            <a:r>
              <a:rPr lang="ru-RU" sz="1800" dirty="0" smtClean="0">
                <a:effectLst/>
              </a:rPr>
              <a:t>ИЗ ИСТОРИИ</a:t>
            </a:r>
            <a:br>
              <a:rPr lang="ru-RU" sz="1800" dirty="0" smtClean="0">
                <a:effectLst/>
              </a:rPr>
            </a:br>
            <a:r>
              <a:rPr lang="en-US" sz="1800" dirty="0" smtClean="0">
                <a:effectLst/>
              </a:rPr>
              <a:t>                                                    FROM THE HISTORY</a:t>
            </a:r>
            <a:r>
              <a:rPr lang="ru-RU" sz="1800" dirty="0" smtClean="0">
                <a:effectLst/>
              </a:rPr>
              <a:t> </a:t>
            </a:r>
            <a:br>
              <a:rPr lang="ru-RU" sz="1800" dirty="0" smtClean="0">
                <a:effectLst/>
              </a:rPr>
            </a:br>
            <a:r>
              <a:rPr lang="ru-RU" sz="1200" dirty="0" smtClean="0">
                <a:effectLst/>
              </a:rPr>
              <a:t>ГЛХУ </a:t>
            </a:r>
            <a:r>
              <a:rPr lang="ru-RU" sz="1200" dirty="0">
                <a:effectLst/>
              </a:rPr>
              <a:t>«Краснопольский лесхоз» был организован на базе </a:t>
            </a:r>
            <a:r>
              <a:rPr lang="ru-RU" sz="1200" dirty="0" err="1">
                <a:effectLst/>
              </a:rPr>
              <a:t>Чериковского</a:t>
            </a:r>
            <a:r>
              <a:rPr lang="ru-RU" sz="1200" dirty="0">
                <a:effectLst/>
              </a:rPr>
              <a:t> лесхоза в соответствии с постановлением СНК СССР и ЦК ВКП (б) в 1939 году в составе </a:t>
            </a:r>
            <a:r>
              <a:rPr lang="ru-RU" sz="1200" dirty="0" err="1">
                <a:effectLst/>
              </a:rPr>
              <a:t>Выдренского</a:t>
            </a:r>
            <a:r>
              <a:rPr lang="ru-RU" sz="1200" dirty="0">
                <a:effectLst/>
              </a:rPr>
              <a:t>, Краснопольского, </a:t>
            </a:r>
            <a:r>
              <a:rPr lang="ru-RU" sz="1200" dirty="0" err="1">
                <a:effectLst/>
              </a:rPr>
              <a:t>Нивицкого</a:t>
            </a:r>
            <a:r>
              <a:rPr lang="ru-RU" sz="1200" dirty="0">
                <a:effectLst/>
              </a:rPr>
              <a:t>, Ново-</a:t>
            </a:r>
            <a:r>
              <a:rPr lang="ru-RU" sz="1200" dirty="0" err="1">
                <a:effectLst/>
              </a:rPr>
              <a:t>Ельнянского</a:t>
            </a:r>
            <a:r>
              <a:rPr lang="ru-RU" sz="1200" dirty="0">
                <a:effectLst/>
              </a:rPr>
              <a:t> и </a:t>
            </a:r>
            <a:r>
              <a:rPr lang="ru-RU" sz="1200" dirty="0" err="1">
                <a:effectLst/>
              </a:rPr>
              <a:t>Старинского</a:t>
            </a:r>
            <a:r>
              <a:rPr lang="ru-RU" sz="1200" dirty="0">
                <a:effectLst/>
              </a:rPr>
              <a:t> лесничеств.</a:t>
            </a:r>
            <a:br>
              <a:rPr lang="ru-RU" sz="1200" dirty="0">
                <a:effectLst/>
              </a:rPr>
            </a:br>
            <a:r>
              <a:rPr lang="ru-RU" sz="1200" dirty="0">
                <a:effectLst/>
              </a:rPr>
              <a:t>На основании распоряжения СМ БССР № 76-р от 26 марта 1953 года лесхоз был реорганизован и полностью включен в состав </a:t>
            </a:r>
            <a:r>
              <a:rPr lang="ru-RU" sz="1200" dirty="0" err="1">
                <a:effectLst/>
              </a:rPr>
              <a:t>Чериковского</a:t>
            </a:r>
            <a:r>
              <a:rPr lang="ru-RU" sz="1200" dirty="0">
                <a:effectLst/>
              </a:rPr>
              <a:t> лесхоза</a:t>
            </a:r>
            <a:r>
              <a:rPr lang="ru-RU" sz="1200" dirty="0" smtClean="0">
                <a:effectLst/>
              </a:rPr>
              <a:t>.</a:t>
            </a:r>
            <a:r>
              <a:rPr lang="ru-RU" sz="1200" dirty="0">
                <a:effectLst/>
              </a:rPr>
              <a:t/>
            </a:r>
            <a:br>
              <a:rPr lang="ru-RU" sz="1200" dirty="0">
                <a:effectLst/>
              </a:rPr>
            </a:br>
            <a:r>
              <a:rPr lang="ru-RU" sz="1200" dirty="0">
                <a:effectLst/>
              </a:rPr>
              <a:t>Вторично лесхоз организован 1 июля 1969 года за счет разукрупнения </a:t>
            </a:r>
            <a:r>
              <a:rPr lang="ru-RU" sz="1200" dirty="0" err="1">
                <a:effectLst/>
              </a:rPr>
              <a:t>Чериковского</a:t>
            </a:r>
            <a:r>
              <a:rPr lang="ru-RU" sz="1200" dirty="0">
                <a:effectLst/>
              </a:rPr>
              <a:t> лесхоза на основании постановления СМ БССР от 19 апреля 1969 года площадью 43,4 тыс. га.</a:t>
            </a:r>
            <a:br>
              <a:rPr lang="ru-RU" sz="1200" dirty="0">
                <a:effectLst/>
              </a:rPr>
            </a:br>
            <a:r>
              <a:rPr lang="ru-RU" sz="1200" dirty="0">
                <a:effectLst/>
              </a:rPr>
              <a:t>Первые лесоустроительные работы на территории лесхоза проводились в 1928-1929 </a:t>
            </a:r>
            <a:r>
              <a:rPr lang="ru-RU" sz="1200" dirty="0" err="1">
                <a:effectLst/>
              </a:rPr>
              <a:t>г.г</a:t>
            </a:r>
            <a:r>
              <a:rPr lang="ru-RU" sz="1200" dirty="0">
                <a:effectLst/>
              </a:rPr>
              <a:t>. и в 1935-1936 </a:t>
            </a:r>
            <a:r>
              <a:rPr lang="ru-RU" sz="1200" dirty="0" err="1">
                <a:effectLst/>
              </a:rPr>
              <a:t>г.г</a:t>
            </a:r>
            <a:r>
              <a:rPr lang="ru-RU" sz="1200" dirty="0">
                <a:effectLst/>
              </a:rPr>
              <a:t>. Последующие лесоустроительные работы проводились в 1950, 1960, 1970, 1980 и 1990 годах Минской лесоустроительной экспедицией. Настоящее </a:t>
            </a:r>
            <a:r>
              <a:rPr lang="ru-RU" sz="1200" dirty="0" err="1">
                <a:effectLst/>
              </a:rPr>
              <a:t>лесоустроительство</a:t>
            </a:r>
            <a:r>
              <a:rPr lang="ru-RU" sz="1200" dirty="0">
                <a:effectLst/>
              </a:rPr>
              <a:t> лесхоза проведено в 2013 году РДЛУП «</a:t>
            </a:r>
            <a:r>
              <a:rPr lang="ru-RU" sz="1200" dirty="0" err="1">
                <a:effectLst/>
              </a:rPr>
              <a:t>Гомельлеспроект</a:t>
            </a:r>
            <a:r>
              <a:rPr lang="ru-RU" sz="1200" dirty="0">
                <a:effectLst/>
              </a:rPr>
              <a:t>».</a:t>
            </a:r>
            <a:br>
              <a:rPr lang="ru-RU" sz="1200" dirty="0">
                <a:effectLst/>
              </a:rPr>
            </a:br>
            <a:r>
              <a:rPr lang="ru-RU" sz="1200" dirty="0" smtClean="0">
                <a:effectLst/>
              </a:rPr>
              <a:t>На 1.01.2018г. территория </a:t>
            </a:r>
            <a:r>
              <a:rPr lang="ru-RU" sz="1200" dirty="0" err="1" smtClean="0">
                <a:effectLst/>
              </a:rPr>
              <a:t>лесфонда</a:t>
            </a:r>
            <a:r>
              <a:rPr lang="ru-RU" sz="1200" dirty="0" smtClean="0">
                <a:effectLst/>
              </a:rPr>
              <a:t>  ГЛХУ</a:t>
            </a:r>
            <a:r>
              <a:rPr lang="ru-RU" sz="1200" dirty="0">
                <a:effectLst/>
              </a:rPr>
              <a:t> </a:t>
            </a:r>
            <a:r>
              <a:rPr lang="ru-RU" sz="1200" dirty="0" smtClean="0">
                <a:effectLst/>
              </a:rPr>
              <a:t>«Краснопольский лесхоз» составляет 82,636 га.</a:t>
            </a:r>
            <a:r>
              <a:rPr lang="en-US" sz="1200" dirty="0" smtClean="0">
                <a:effectLst/>
              </a:rPr>
              <a:t/>
            </a:r>
            <a:br>
              <a:rPr lang="en-US" sz="1200" dirty="0" smtClean="0">
                <a:effectLst/>
              </a:rPr>
            </a:br>
            <a:r>
              <a:rPr lang="en-US" sz="1200" dirty="0" smtId="4294967295">
                <a:solidFill>
                  <a:srgbClr val="FFC000"/>
                </a:solidFill>
                <a:effectLst/>
                <a:highlight>
                  <a:srgbClr val="000000">
                    <a:alpha val="0"/>
                  </a:srgbClr>
                </a:highlight>
              </a:rPr>
              <a:t>State Forestry Institution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Forestry" was organized on the basis of </a:t>
            </a:r>
            <a:r>
              <a:rPr lang="en-US" sz="1200" dirty="0" err="1" smtId="4294967295">
                <a:solidFill>
                  <a:srgbClr val="FFC000"/>
                </a:solidFill>
                <a:effectLst/>
                <a:highlight>
                  <a:srgbClr val="000000">
                    <a:alpha val="0"/>
                  </a:srgbClr>
                </a:highlight>
              </a:rPr>
              <a:t>Cherikov</a:t>
            </a:r>
            <a:r>
              <a:rPr lang="en-US" sz="1200" dirty="0" smtId="4294967295">
                <a:solidFill>
                  <a:srgbClr val="FFC000"/>
                </a:solidFill>
                <a:effectLst/>
                <a:highlight>
                  <a:srgbClr val="000000">
                    <a:alpha val="0"/>
                  </a:srgbClr>
                </a:highlight>
              </a:rPr>
              <a:t> forestry in accordance with the Resolution of the Council of People's Commissars of the USSR and the Central Committee of the All-Union Communist Party (b) in 1939, composed of </a:t>
            </a:r>
            <a:r>
              <a:rPr lang="en-US" sz="1200" dirty="0" err="1" smtId="4294967295">
                <a:solidFill>
                  <a:srgbClr val="FFC000"/>
                </a:solidFill>
                <a:effectLst/>
                <a:highlight>
                  <a:srgbClr val="000000">
                    <a:alpha val="0"/>
                  </a:srgbClr>
                </a:highlight>
              </a:rPr>
              <a:t>Vydrenka</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Nivitsk</a:t>
            </a:r>
            <a:r>
              <a:rPr lang="en-US" sz="1200" dirty="0" smtId="4294967295">
                <a:solidFill>
                  <a:srgbClr val="FFC000"/>
                </a:solidFill>
                <a:effectLst/>
                <a:highlight>
                  <a:srgbClr val="000000">
                    <a:alpha val="0"/>
                  </a:srgbClr>
                </a:highlight>
              </a:rPr>
              <a:t>, Novo-</a:t>
            </a:r>
            <a:r>
              <a:rPr lang="en-US" sz="1200" dirty="0" err="1" smtId="4294967295">
                <a:solidFill>
                  <a:srgbClr val="FFC000"/>
                </a:solidFill>
                <a:effectLst/>
                <a:highlight>
                  <a:srgbClr val="000000">
                    <a:alpha val="0"/>
                  </a:srgbClr>
                </a:highlight>
              </a:rPr>
              <a:t>Yelniiansk</a:t>
            </a:r>
            <a:r>
              <a:rPr lang="en-US" sz="1200" dirty="0" smtId="4294967295">
                <a:solidFill>
                  <a:srgbClr val="FFC000"/>
                </a:solidFill>
                <a:effectLst/>
                <a:highlight>
                  <a:srgbClr val="000000">
                    <a:alpha val="0"/>
                  </a:srgbClr>
                </a:highlight>
              </a:rPr>
              <a:t> and </a:t>
            </a:r>
            <a:r>
              <a:rPr lang="en-US" sz="1200" dirty="0" err="1" smtId="4294967295">
                <a:solidFill>
                  <a:srgbClr val="FFC000"/>
                </a:solidFill>
                <a:effectLst/>
                <a:highlight>
                  <a:srgbClr val="000000">
                    <a:alpha val="0"/>
                  </a:srgbClr>
                </a:highlight>
              </a:rPr>
              <a:t>Stalinsk</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forestries</a:t>
            </a:r>
            <a:r>
              <a:rPr lang="en-US" sz="1200" dirty="0" smtId="4294967295">
                <a:solidFill>
                  <a:srgbClr val="FFC000"/>
                </a:solidFill>
                <a:effectLst/>
                <a:highlight>
                  <a:srgbClr val="000000">
                    <a:alpha val="0"/>
                  </a:srgbClr>
                </a:highlight>
              </a:rPr>
              <a:t>.</a:t>
            </a:r>
            <a:br>
              <a:rPr lang="en-US" sz="1200" dirty="0" smtId="4294967295">
                <a:solidFill>
                  <a:srgbClr val="FFC000"/>
                </a:solidFill>
                <a:effectLst/>
                <a:highlight>
                  <a:srgbClr val="000000">
                    <a:alpha val="0"/>
                  </a:srgbClr>
                </a:highlight>
              </a:rPr>
            </a:br>
            <a:r>
              <a:rPr lang="en-US" sz="1200" dirty="0" smtId="4294967295">
                <a:solidFill>
                  <a:srgbClr val="FFC000"/>
                </a:solidFill>
                <a:effectLst/>
                <a:highlight>
                  <a:srgbClr val="000000">
                    <a:alpha val="0"/>
                  </a:srgbClr>
                </a:highlight>
              </a:rPr>
              <a:t>On the basis of the order by the Soviet of Ministries of the Belorussian Soviet Socialist Republic No. 76-p dated March 26, 1953, the forestry was reorganized and entirely included in </a:t>
            </a:r>
            <a:r>
              <a:rPr lang="en-US" sz="1200" dirty="0" err="1" smtId="4294967295">
                <a:solidFill>
                  <a:srgbClr val="FFC000"/>
                </a:solidFill>
                <a:effectLst/>
                <a:highlight>
                  <a:srgbClr val="000000">
                    <a:alpha val="0"/>
                  </a:srgbClr>
                </a:highlight>
              </a:rPr>
              <a:t>Cherikov</a:t>
            </a:r>
            <a:r>
              <a:rPr lang="en-US" sz="1200" dirty="0" smtId="4294967295">
                <a:solidFill>
                  <a:srgbClr val="FFC000"/>
                </a:solidFill>
                <a:effectLst/>
                <a:highlight>
                  <a:srgbClr val="000000">
                    <a:alpha val="0"/>
                  </a:srgbClr>
                </a:highlight>
              </a:rPr>
              <a:t> forestry.</a:t>
            </a:r>
            <a:br>
              <a:rPr lang="en-US" sz="1200" dirty="0" smtId="4294967295">
                <a:solidFill>
                  <a:srgbClr val="FFC000"/>
                </a:solidFill>
                <a:effectLst/>
                <a:highlight>
                  <a:srgbClr val="000000">
                    <a:alpha val="0"/>
                  </a:srgbClr>
                </a:highlight>
              </a:rPr>
            </a:br>
            <a:r>
              <a:rPr lang="en-US" sz="1200" dirty="0" smtId="4294967295">
                <a:solidFill>
                  <a:srgbClr val="FFC000"/>
                </a:solidFill>
                <a:effectLst/>
                <a:highlight>
                  <a:srgbClr val="000000">
                    <a:alpha val="0"/>
                  </a:srgbClr>
                </a:highlight>
              </a:rPr>
              <a:t>Secondary the forestry was established on July 1, 1969 due to the split of </a:t>
            </a:r>
            <a:r>
              <a:rPr lang="en-US" sz="1200" dirty="0" err="1" smtId="4294967295">
                <a:solidFill>
                  <a:srgbClr val="FFC000"/>
                </a:solidFill>
                <a:effectLst/>
                <a:highlight>
                  <a:srgbClr val="000000">
                    <a:alpha val="0"/>
                  </a:srgbClr>
                </a:highlight>
              </a:rPr>
              <a:t>Cherikov</a:t>
            </a:r>
            <a:r>
              <a:rPr lang="en-US" sz="1200" dirty="0" smtId="4294967295">
                <a:solidFill>
                  <a:srgbClr val="FFC000"/>
                </a:solidFill>
                <a:effectLst/>
                <a:highlight>
                  <a:srgbClr val="000000">
                    <a:alpha val="0"/>
                  </a:srgbClr>
                </a:highlight>
              </a:rPr>
              <a:t> forestry on the basis of resolution by the Soviet of Ministries of the Belorussian Soviet Socialist Republic dated April 19, 1969 with an area of 43.4 thousand hectares.</a:t>
            </a:r>
            <a:br>
              <a:rPr lang="en-US" sz="1200" dirty="0" smtId="4294967295">
                <a:solidFill>
                  <a:srgbClr val="FFC000"/>
                </a:solidFill>
                <a:effectLst/>
                <a:highlight>
                  <a:srgbClr val="000000">
                    <a:alpha val="0"/>
                  </a:srgbClr>
                </a:highlight>
              </a:rPr>
            </a:br>
            <a:r>
              <a:rPr lang="en-US" sz="1200" dirty="0" smtId="4294967295">
                <a:solidFill>
                  <a:srgbClr val="FFC000"/>
                </a:solidFill>
                <a:effectLst/>
                <a:highlight>
                  <a:srgbClr val="000000">
                    <a:alpha val="0"/>
                  </a:srgbClr>
                </a:highlight>
              </a:rPr>
              <a:t>First forest management fieldworks at the territory of the forestry were held in 1928-1929 and in 1935-1936. Subsequent forest inventory works were  conducted in 1950, 1960, 1970, 1980 and 1990 by Minsk Board of Forest Management. The present forest management fieldworks were conducted in 2013 by Republican Subsidiary Forest Fieldworks Unitary Enterprise "</a:t>
            </a:r>
            <a:r>
              <a:rPr lang="en-US" sz="1200" dirty="0" err="1" smtId="4294967295">
                <a:solidFill>
                  <a:srgbClr val="FFC000"/>
                </a:solidFill>
                <a:effectLst/>
                <a:highlight>
                  <a:srgbClr val="000000">
                    <a:alpha val="0"/>
                  </a:srgbClr>
                </a:highlight>
              </a:rPr>
              <a:t>Gomellesproekt</a:t>
            </a:r>
            <a:r>
              <a:rPr lang="en-US" sz="1200" dirty="0" smtId="4294967295">
                <a:solidFill>
                  <a:srgbClr val="FFC000"/>
                </a:solidFill>
                <a:effectLst/>
                <a:highlight>
                  <a:srgbClr val="000000">
                    <a:alpha val="0"/>
                  </a:srgbClr>
                </a:highlight>
              </a:rPr>
              <a:t>".</a:t>
            </a:r>
            <a:br>
              <a:rPr lang="en-US" sz="1200" dirty="0" smtId="4294967295">
                <a:solidFill>
                  <a:srgbClr val="FFC000"/>
                </a:solidFill>
                <a:effectLst/>
                <a:highlight>
                  <a:srgbClr val="000000">
                    <a:alpha val="0"/>
                  </a:srgbClr>
                </a:highlight>
              </a:rPr>
            </a:br>
            <a:r>
              <a:rPr lang="en-US" sz="1200" dirty="0" smtId="4294967295">
                <a:solidFill>
                  <a:srgbClr val="FFC000"/>
                </a:solidFill>
                <a:effectLst/>
                <a:highlight>
                  <a:srgbClr val="000000">
                    <a:alpha val="0"/>
                  </a:srgbClr>
                </a:highlight>
              </a:rPr>
              <a:t>On 1.01.2018 the territory of the forestry of State Forestry Institution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Forestry" is 82,636 ha.</a:t>
            </a:r>
            <a:r>
              <a:rPr lang="en-US" sz="1200" u="sng" dirty="0" smtId="4294967295">
                <a:effectLst/>
                <a:highlight>
                  <a:srgbClr val="000000">
                    <a:alpha val="0"/>
                  </a:srgbClr>
                </a:highlight>
              </a:rPr>
              <a:t/>
            </a:r>
            <a:br>
              <a:rPr lang="en-US" sz="1200" u="sng" dirty="0" smtId="4294967295">
                <a:effectLst/>
                <a:highlight>
                  <a:srgbClr val="000000">
                    <a:alpha val="0"/>
                  </a:srgbClr>
                </a:highlight>
              </a:rPr>
            </a:br>
            <a:r>
              <a:rPr lang="ru-RU" sz="1200" u="sng" dirty="0">
                <a:effectLst/>
              </a:rPr>
              <a:t/>
            </a:r>
            <a:br>
              <a:rPr lang="ru-RU" sz="1200" u="sng" dirty="0">
                <a:effectLst/>
              </a:rPr>
            </a:br>
            <a:endParaRPr lang="ru-RU" sz="1200" dirty="0"/>
          </a:p>
        </p:txBody>
      </p:sp>
      <p:pic>
        <p:nvPicPr>
          <p:cNvPr id="122882" name="Picture 2" descr="C:\Users\User\Desktop\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157191"/>
            <a:ext cx="6840760" cy="16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8806"/>
            <a:ext cx="8229600" cy="4530725"/>
          </a:xfrm>
        </p:spPr>
        <p:txBody>
          <a:bodyPr/>
          <a:lstStyle/>
          <a:p>
            <a:r>
              <a:rPr lang="ru-RU" sz="1200" dirty="0">
                <a:effectLst/>
              </a:rPr>
              <a:t>Государственное лесохозяйственное учреждение «Краснопольский лесхоз» Могилевского производственного лесохозяйственного объединения расположен в юго-восточной части Могилевской области на территории Краснопольского, </a:t>
            </a:r>
            <a:r>
              <a:rPr lang="ru-RU" sz="1200" dirty="0" err="1">
                <a:effectLst/>
              </a:rPr>
              <a:t>Славгородского</a:t>
            </a:r>
            <a:r>
              <a:rPr lang="ru-RU" sz="1200" dirty="0">
                <a:effectLst/>
              </a:rPr>
              <a:t>, </a:t>
            </a:r>
            <a:r>
              <a:rPr lang="ru-RU" sz="1200" dirty="0" err="1">
                <a:effectLst/>
              </a:rPr>
              <a:t>Чериковского</a:t>
            </a:r>
            <a:r>
              <a:rPr lang="ru-RU" sz="1200" dirty="0">
                <a:effectLst/>
              </a:rPr>
              <a:t> административных районов, а также на территории </a:t>
            </a:r>
            <a:r>
              <a:rPr lang="ru-RU" sz="1200" dirty="0" err="1">
                <a:effectLst/>
              </a:rPr>
              <a:t>Чечерского</a:t>
            </a:r>
            <a:r>
              <a:rPr lang="ru-RU" sz="1200" dirty="0">
                <a:effectLst/>
              </a:rPr>
              <a:t> административного района Гомельской области.</a:t>
            </a:r>
          </a:p>
          <a:p>
            <a:r>
              <a:rPr lang="ru-RU" sz="1200" dirty="0">
                <a:effectLst/>
              </a:rPr>
              <a:t>Общая площадь лесхоза на 01.01.2018 года составляет 82,6 тыс. га, в том числе лесопокрытая – 71,4 тыс. га. В производственную структуру лесхоза входит 5 лесничеств: </a:t>
            </a:r>
            <a:r>
              <a:rPr lang="ru-RU" sz="1200" dirty="0" err="1">
                <a:effectLst/>
              </a:rPr>
              <a:t>Старинское</a:t>
            </a:r>
            <a:r>
              <a:rPr lang="ru-RU" sz="1200" dirty="0">
                <a:effectLst/>
              </a:rPr>
              <a:t>, </a:t>
            </a:r>
            <a:r>
              <a:rPr lang="ru-RU" sz="1200" dirty="0" err="1">
                <a:effectLst/>
              </a:rPr>
              <a:t>Краснопольское</a:t>
            </a:r>
            <a:r>
              <a:rPr lang="ru-RU" sz="1200" dirty="0">
                <a:effectLst/>
              </a:rPr>
              <a:t>, </a:t>
            </a:r>
            <a:r>
              <a:rPr lang="ru-RU" sz="1200" dirty="0" err="1">
                <a:effectLst/>
              </a:rPr>
              <a:t>Нивицкое</a:t>
            </a:r>
            <a:r>
              <a:rPr lang="ru-RU" sz="1200" dirty="0">
                <a:effectLst/>
              </a:rPr>
              <a:t>, </a:t>
            </a:r>
            <a:r>
              <a:rPr lang="ru-RU" sz="1200" dirty="0" err="1" smtClean="0">
                <a:effectLst/>
              </a:rPr>
              <a:t>Новоельнянское</a:t>
            </a:r>
            <a:r>
              <a:rPr lang="en-US" sz="1200" dirty="0" smtClean="0">
                <a:effectLst/>
              </a:rPr>
              <a:t>,</a:t>
            </a:r>
            <a:r>
              <a:rPr lang="ru-RU" sz="1200" dirty="0" smtClean="0">
                <a:effectLst/>
              </a:rPr>
              <a:t>  </a:t>
            </a:r>
            <a:r>
              <a:rPr lang="ru-RU" sz="1200" dirty="0" err="1">
                <a:effectLst/>
              </a:rPr>
              <a:t>Выдренское</a:t>
            </a:r>
            <a:r>
              <a:rPr lang="ru-RU" sz="1200" dirty="0">
                <a:effectLst/>
              </a:rPr>
              <a:t>, лесопункт и Деревообрабатывающий цех</a:t>
            </a:r>
          </a:p>
          <a:p>
            <a:r>
              <a:rPr lang="ru-RU" sz="1200" dirty="0">
                <a:effectLst/>
              </a:rPr>
              <a:t>Согласно лесорастительному районированию территории республики, леса Краснопольского лесхоза относятся к </a:t>
            </a:r>
            <a:r>
              <a:rPr lang="ru-RU" sz="1200" dirty="0" err="1">
                <a:effectLst/>
              </a:rPr>
              <a:t>Оршанско</a:t>
            </a:r>
            <a:r>
              <a:rPr lang="ru-RU" sz="1200" dirty="0">
                <a:effectLst/>
              </a:rPr>
              <a:t>-Могилевскому лесорастительному району северной </a:t>
            </a:r>
            <a:r>
              <a:rPr lang="ru-RU" sz="1200" dirty="0" err="1">
                <a:effectLst/>
              </a:rPr>
              <a:t>подзоны</a:t>
            </a:r>
            <a:r>
              <a:rPr lang="ru-RU" sz="1200" dirty="0">
                <a:effectLst/>
              </a:rPr>
              <a:t> широколиственно-еловых лесов.</a:t>
            </a:r>
          </a:p>
          <a:p>
            <a:r>
              <a:rPr lang="ru-RU" sz="1200" dirty="0">
                <a:effectLst/>
              </a:rPr>
              <a:t>Климат района расположения лесхоза умеренно-континентальный. Лесхоз занимает площадь водораздела меду реками </a:t>
            </a:r>
            <a:r>
              <a:rPr lang="ru-RU" sz="1200" dirty="0" err="1">
                <a:effectLst/>
              </a:rPr>
              <a:t>Сож</a:t>
            </a:r>
            <a:r>
              <a:rPr lang="ru-RU" sz="1200" dirty="0">
                <a:effectLst/>
              </a:rPr>
              <a:t> и </a:t>
            </a:r>
            <a:r>
              <a:rPr lang="ru-RU" sz="1200" dirty="0" err="1">
                <a:effectLst/>
              </a:rPr>
              <a:t>Беседь</a:t>
            </a:r>
            <a:r>
              <a:rPr lang="ru-RU" sz="1200" dirty="0">
                <a:effectLst/>
              </a:rPr>
              <a:t> и характеризуется развитой гидрографической сетью. </a:t>
            </a:r>
          </a:p>
          <a:p>
            <a:r>
              <a:rPr lang="ru-RU" sz="1200" dirty="0">
                <a:effectLst/>
              </a:rPr>
              <a:t>Район расположения лесхоза характеризуется достаточно развитой сетью путей транспорта общего пользования. В пределах лесхоза проходят следующие республиканские автомобильные дороги: Чериков – Краснополье – Хотимск (Р–74), Славгород – Краснополье (Р–140), Буда-Кошелево – Чечерск – Краснополье (Р–38), а также дороги местного значения, сеть которых развита достаточно хорошо</a:t>
            </a:r>
            <a:r>
              <a:rPr lang="ru-RU" sz="1200" dirty="0" smtClean="0">
                <a:effectLst/>
              </a:rPr>
              <a:t>.</a:t>
            </a:r>
            <a:endParaRPr lang="en-US" sz="1200" dirty="0" smtClean="0">
              <a:effectLst/>
            </a:endParaRPr>
          </a:p>
          <a:p>
            <a:r>
              <a:rPr lang="en-US" sz="1200" dirty="0" smtId="4294967295">
                <a:solidFill>
                  <a:srgbClr val="FFC000"/>
                </a:solidFill>
                <a:effectLst/>
                <a:highlight>
                  <a:srgbClr val="000000">
                    <a:alpha val="0"/>
                  </a:srgbClr>
                </a:highlight>
              </a:rPr>
              <a:t>State Forestry Institution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Forestry" of Mogilev Production Forestry  Association is located in the South-Eastern part of Mogilev region at the territory of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Slavgorod</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Cherikov</a:t>
            </a:r>
            <a:r>
              <a:rPr lang="en-US" sz="1200" dirty="0" smtId="4294967295">
                <a:solidFill>
                  <a:srgbClr val="FFC000"/>
                </a:solidFill>
                <a:effectLst/>
                <a:highlight>
                  <a:srgbClr val="000000">
                    <a:alpha val="0"/>
                  </a:srgbClr>
                </a:highlight>
              </a:rPr>
              <a:t> administrative districts, as well as at the territory of </a:t>
            </a:r>
            <a:r>
              <a:rPr lang="en-US" sz="1200" dirty="0" err="1" smtId="4294967295">
                <a:solidFill>
                  <a:srgbClr val="FFC000"/>
                </a:solidFill>
                <a:effectLst/>
                <a:highlight>
                  <a:srgbClr val="000000">
                    <a:alpha val="0"/>
                  </a:srgbClr>
                </a:highlight>
              </a:rPr>
              <a:t>Chechersk</a:t>
            </a:r>
            <a:r>
              <a:rPr lang="en-US" sz="1200" dirty="0" smtId="4294967295">
                <a:solidFill>
                  <a:srgbClr val="FFC000"/>
                </a:solidFill>
                <a:effectLst/>
                <a:highlight>
                  <a:srgbClr val="000000">
                    <a:alpha val="0"/>
                  </a:srgbClr>
                </a:highlight>
              </a:rPr>
              <a:t> administrative district of Gomel region.</a:t>
            </a:r>
          </a:p>
          <a:p>
            <a:r>
              <a:rPr lang="en-US" sz="1200" dirty="0" smtId="4294967295">
                <a:solidFill>
                  <a:srgbClr val="FFC000"/>
                </a:solidFill>
                <a:effectLst/>
                <a:highlight>
                  <a:srgbClr val="000000">
                    <a:alpha val="0"/>
                  </a:srgbClr>
                </a:highlight>
              </a:rPr>
              <a:t>The area of the forestry as of 01.10.2018 is 82.6 thousand hectares, including forests – 71,4 thousand hectares. The industrial structure of the forestry consists of 5 </a:t>
            </a:r>
            <a:r>
              <a:rPr lang="en-US" sz="1200" dirty="0" err="1" smtId="4294967295">
                <a:solidFill>
                  <a:srgbClr val="FFC000"/>
                </a:solidFill>
                <a:effectLst/>
                <a:highlight>
                  <a:srgbClr val="000000">
                    <a:alpha val="0"/>
                  </a:srgbClr>
                </a:highlight>
              </a:rPr>
              <a:t>forestries</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Starinsk</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Nevitsk</a:t>
            </a:r>
            <a:r>
              <a:rPr lang="en-US" sz="1200" dirty="0" smtId="4294967295">
                <a:solidFill>
                  <a:srgbClr val="FFC000"/>
                </a:solidFill>
                <a:effectLst/>
                <a:highlight>
                  <a:srgbClr val="000000">
                    <a:alpha val="0"/>
                  </a:srgbClr>
                </a:highlight>
              </a:rPr>
              <a:t>, Novo-</a:t>
            </a:r>
            <a:r>
              <a:rPr lang="en-US" sz="1200" dirty="0" err="1" smtId="4294967295">
                <a:solidFill>
                  <a:srgbClr val="FFC000"/>
                </a:solidFill>
                <a:effectLst/>
                <a:highlight>
                  <a:srgbClr val="000000">
                    <a:alpha val="0"/>
                  </a:srgbClr>
                </a:highlight>
              </a:rPr>
              <a:t>Yeliansk</a:t>
            </a:r>
            <a:r>
              <a:rPr lang="en-US" sz="1200" dirty="0" smtId="4294967295">
                <a:solidFill>
                  <a:srgbClr val="FFC000"/>
                </a:solidFill>
                <a:effectLst/>
                <a:highlight>
                  <a:srgbClr val="000000">
                    <a:alpha val="0"/>
                  </a:srgbClr>
                </a:highlight>
              </a:rPr>
              <a:t> and </a:t>
            </a:r>
            <a:r>
              <a:rPr lang="en-US" sz="1200" dirty="0" err="1" smtId="4294967295">
                <a:solidFill>
                  <a:srgbClr val="FFC000"/>
                </a:solidFill>
                <a:effectLst/>
                <a:highlight>
                  <a:srgbClr val="000000">
                    <a:alpha val="0"/>
                  </a:srgbClr>
                </a:highlight>
              </a:rPr>
              <a:t>Vydrenka</a:t>
            </a:r>
            <a:r>
              <a:rPr lang="en-US" sz="1200" dirty="0" smtId="4294967295">
                <a:solidFill>
                  <a:srgbClr val="FFC000"/>
                </a:solidFill>
                <a:effectLst/>
                <a:highlight>
                  <a:srgbClr val="000000">
                    <a:alpha val="0"/>
                  </a:srgbClr>
                </a:highlight>
              </a:rPr>
              <a:t>, lumber camp and wood-working shop.</a:t>
            </a:r>
          </a:p>
          <a:p>
            <a:r>
              <a:rPr lang="en-US" sz="1200" dirty="0" smtId="4294967295">
                <a:solidFill>
                  <a:srgbClr val="FFC000"/>
                </a:solidFill>
                <a:effectLst/>
                <a:highlight>
                  <a:srgbClr val="000000">
                    <a:alpha val="0"/>
                  </a:srgbClr>
                </a:highlight>
              </a:rPr>
              <a:t>According to the forest growth territory of the Republic, the forests of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a:t>
            </a:r>
            <a:r>
              <a:rPr lang="en-US" sz="1200" dirty="0" err="1" smtId="4294967295">
                <a:solidFill>
                  <a:srgbClr val="FFC000"/>
                </a:solidFill>
                <a:effectLst/>
                <a:highlight>
                  <a:srgbClr val="000000">
                    <a:alpha val="0"/>
                  </a:srgbClr>
                </a:highlight>
              </a:rPr>
              <a:t>forestrybelong</a:t>
            </a:r>
            <a:r>
              <a:rPr lang="en-US" sz="1200" dirty="0" smtId="4294967295">
                <a:solidFill>
                  <a:srgbClr val="FFC000"/>
                </a:solidFill>
                <a:effectLst/>
                <a:highlight>
                  <a:srgbClr val="000000">
                    <a:alpha val="0"/>
                  </a:srgbClr>
                </a:highlight>
              </a:rPr>
              <a:t> to </a:t>
            </a:r>
            <a:r>
              <a:rPr lang="en-US" sz="1200" dirty="0" err="1" smtId="4294967295">
                <a:solidFill>
                  <a:srgbClr val="FFC000"/>
                </a:solidFill>
                <a:effectLst/>
                <a:highlight>
                  <a:srgbClr val="000000">
                    <a:alpha val="0"/>
                  </a:srgbClr>
                </a:highlight>
              </a:rPr>
              <a:t>Orsha</a:t>
            </a:r>
            <a:r>
              <a:rPr lang="en-US" sz="1200" dirty="0" smtId="4294967295">
                <a:solidFill>
                  <a:srgbClr val="FFC000"/>
                </a:solidFill>
                <a:effectLst/>
                <a:highlight>
                  <a:srgbClr val="000000">
                    <a:alpha val="0"/>
                  </a:srgbClr>
                </a:highlight>
              </a:rPr>
              <a:t>-Mogilev forest growth area of the Northern sub-area of broad-leaved spruce forests.</a:t>
            </a:r>
          </a:p>
          <a:p>
            <a:r>
              <a:rPr lang="en-US" sz="1200" dirty="0" smtId="4294967295">
                <a:solidFill>
                  <a:srgbClr val="FFC000"/>
                </a:solidFill>
                <a:effectLst/>
                <a:highlight>
                  <a:srgbClr val="000000">
                    <a:alpha val="0"/>
                  </a:srgbClr>
                </a:highlight>
              </a:rPr>
              <a:t>The climate of the forestry location is moderately continental. The forestry occupies the area of the watershed between rivers </a:t>
            </a:r>
            <a:r>
              <a:rPr lang="en-US" sz="1200" dirty="0" err="1" smtId="4294967295">
                <a:solidFill>
                  <a:srgbClr val="FFC000"/>
                </a:solidFill>
                <a:effectLst/>
                <a:highlight>
                  <a:srgbClr val="000000">
                    <a:alpha val="0"/>
                  </a:srgbClr>
                </a:highlight>
              </a:rPr>
              <a:t>Sozh</a:t>
            </a:r>
            <a:r>
              <a:rPr lang="en-US" sz="1200" dirty="0" smtId="4294967295">
                <a:solidFill>
                  <a:srgbClr val="FFC000"/>
                </a:solidFill>
                <a:effectLst/>
                <a:highlight>
                  <a:srgbClr val="000000">
                    <a:alpha val="0"/>
                  </a:srgbClr>
                </a:highlight>
              </a:rPr>
              <a:t> and </a:t>
            </a:r>
            <a:r>
              <a:rPr lang="en-US" sz="1200" dirty="0" err="1" smtId="4294967295">
                <a:solidFill>
                  <a:srgbClr val="FFC000"/>
                </a:solidFill>
                <a:effectLst/>
                <a:highlight>
                  <a:srgbClr val="000000">
                    <a:alpha val="0"/>
                  </a:srgbClr>
                </a:highlight>
              </a:rPr>
              <a:t>Besed</a:t>
            </a:r>
            <a:r>
              <a:rPr lang="en-US" sz="1200" dirty="0" smtId="4294967295">
                <a:solidFill>
                  <a:srgbClr val="FFC000"/>
                </a:solidFill>
                <a:effectLst/>
                <a:highlight>
                  <a:srgbClr val="000000">
                    <a:alpha val="0"/>
                  </a:srgbClr>
                </a:highlight>
              </a:rPr>
              <a:t> and is characterized by a developed hydrographic network. </a:t>
            </a:r>
          </a:p>
          <a:p>
            <a:r>
              <a:rPr lang="en-US" sz="1200" dirty="0" smtId="4294967295">
                <a:solidFill>
                  <a:srgbClr val="FFC000"/>
                </a:solidFill>
                <a:effectLst/>
                <a:highlight>
                  <a:srgbClr val="000000">
                    <a:alpha val="0"/>
                  </a:srgbClr>
                </a:highlight>
              </a:rPr>
              <a:t>The area of forestry is characterized by an extensive network of routes of public transport. Within the forestry area there are the following republican roads: </a:t>
            </a:r>
            <a:r>
              <a:rPr lang="en-US" sz="1200" dirty="0" err="1" smtId="4294967295">
                <a:solidFill>
                  <a:srgbClr val="FFC000"/>
                </a:solidFill>
                <a:effectLst/>
                <a:highlight>
                  <a:srgbClr val="000000">
                    <a:alpha val="0"/>
                  </a:srgbClr>
                </a:highlight>
              </a:rPr>
              <a:t>Cherikov</a:t>
            </a:r>
            <a:r>
              <a:rPr lang="en-US" sz="1200" dirty="0" smtId="4294967295">
                <a:solidFill>
                  <a:srgbClr val="FFC000"/>
                </a:solidFill>
                <a:effectLst/>
                <a:highlight>
                  <a:srgbClr val="000000">
                    <a:alpha val="0"/>
                  </a:srgbClr>
                </a:highlight>
              </a:rPr>
              <a:t> –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 </a:t>
            </a:r>
            <a:r>
              <a:rPr lang="en-US" sz="1200" dirty="0" err="1" smtId="4294967295">
                <a:solidFill>
                  <a:srgbClr val="FFC000"/>
                </a:solidFill>
                <a:effectLst/>
                <a:highlight>
                  <a:srgbClr val="000000">
                    <a:alpha val="0"/>
                  </a:srgbClr>
                </a:highlight>
              </a:rPr>
              <a:t>Hotimsk</a:t>
            </a:r>
            <a:r>
              <a:rPr lang="en-US" sz="1200" dirty="0" smtId="4294967295">
                <a:solidFill>
                  <a:srgbClr val="FFC000"/>
                </a:solidFill>
                <a:effectLst/>
                <a:highlight>
                  <a:srgbClr val="000000">
                    <a:alpha val="0"/>
                  </a:srgbClr>
                </a:highlight>
              </a:rPr>
              <a:t> (P–74), </a:t>
            </a:r>
            <a:r>
              <a:rPr lang="en-US" sz="1200" dirty="0" err="1" smtId="4294967295">
                <a:solidFill>
                  <a:srgbClr val="FFC000"/>
                </a:solidFill>
                <a:effectLst/>
                <a:highlight>
                  <a:srgbClr val="000000">
                    <a:alpha val="0"/>
                  </a:srgbClr>
                </a:highlight>
              </a:rPr>
              <a:t>Slavgorod</a:t>
            </a:r>
            <a:r>
              <a:rPr lang="en-US" sz="1200" dirty="0" smtId="4294967295">
                <a:solidFill>
                  <a:srgbClr val="FFC000"/>
                </a:solidFill>
                <a:effectLst/>
                <a:highlight>
                  <a:srgbClr val="000000">
                    <a:alpha val="0"/>
                  </a:srgbClr>
                </a:highlight>
              </a:rPr>
              <a:t> –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(R–140), Buda-</a:t>
            </a:r>
            <a:r>
              <a:rPr lang="en-US" sz="1200" dirty="0" err="1" smtId="4294967295">
                <a:solidFill>
                  <a:srgbClr val="FFC000"/>
                </a:solidFill>
                <a:effectLst/>
                <a:highlight>
                  <a:srgbClr val="000000">
                    <a:alpha val="0"/>
                  </a:srgbClr>
                </a:highlight>
              </a:rPr>
              <a:t>Koshelevo</a:t>
            </a:r>
            <a:r>
              <a:rPr lang="en-US" sz="1200" dirty="0" smtId="4294967295">
                <a:solidFill>
                  <a:srgbClr val="FFC000"/>
                </a:solidFill>
                <a:effectLst/>
                <a:highlight>
                  <a:srgbClr val="000000">
                    <a:alpha val="0"/>
                  </a:srgbClr>
                </a:highlight>
              </a:rPr>
              <a:t> – </a:t>
            </a:r>
            <a:r>
              <a:rPr lang="en-US" sz="1200" dirty="0" err="1" smtId="4294967295">
                <a:solidFill>
                  <a:srgbClr val="FFC000"/>
                </a:solidFill>
                <a:effectLst/>
                <a:highlight>
                  <a:srgbClr val="000000">
                    <a:alpha val="0"/>
                  </a:srgbClr>
                </a:highlight>
              </a:rPr>
              <a:t>Chechersk</a:t>
            </a:r>
            <a:r>
              <a:rPr lang="en-US" sz="1200" dirty="0" smtId="4294967295">
                <a:solidFill>
                  <a:srgbClr val="FFC000"/>
                </a:solidFill>
                <a:effectLst/>
                <a:highlight>
                  <a:srgbClr val="000000">
                    <a:alpha val="0"/>
                  </a:srgbClr>
                </a:highlight>
              </a:rPr>
              <a:t> – </a:t>
            </a:r>
            <a:r>
              <a:rPr lang="en-US" sz="1200" dirty="0" err="1" smtId="4294967295">
                <a:solidFill>
                  <a:srgbClr val="FFC000"/>
                </a:solidFill>
                <a:effectLst/>
                <a:highlight>
                  <a:srgbClr val="000000">
                    <a:alpha val="0"/>
                  </a:srgbClr>
                </a:highlight>
              </a:rPr>
              <a:t>Krasnopolie</a:t>
            </a:r>
            <a:r>
              <a:rPr lang="en-US" sz="1200" dirty="0" smtId="4294967295">
                <a:solidFill>
                  <a:srgbClr val="FFC000"/>
                </a:solidFill>
                <a:effectLst/>
                <a:highlight>
                  <a:srgbClr val="000000">
                    <a:alpha val="0"/>
                  </a:srgbClr>
                </a:highlight>
              </a:rPr>
              <a:t> (P–38), as well as local roads, which are developed well enough.</a:t>
            </a:r>
          </a:p>
          <a:p>
            <a:endParaRPr lang="ru-RU" sz="1200" dirty="0">
              <a:effectLst/>
            </a:endParaRPr>
          </a:p>
          <a:p>
            <a:r>
              <a:rPr lang="ru-RU" sz="1200" dirty="0"/>
              <a:t/>
            </a:r>
            <a:br>
              <a:rPr lang="ru-RU" sz="1200" dirty="0"/>
            </a:br>
            <a:endParaRPr lang="ru-RU" sz="1200" dirty="0"/>
          </a:p>
        </p:txBody>
      </p:sp>
      <p:pic>
        <p:nvPicPr>
          <p:cNvPr id="4098" name="Picture 2" descr="C:\Users\User\Desktop\ИЗ БУКЛЕТА\55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5517231"/>
            <a:ext cx="2092278" cy="13159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ИЗ БУКЛЕТА\6666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5517233"/>
            <a:ext cx="2304256" cy="13425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ИЗ БУКЛЕТА\77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9783" y="5517232"/>
            <a:ext cx="2084185" cy="140096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User\Desktop\ИЗ БУКЛЕТА\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5517233"/>
            <a:ext cx="2448272" cy="13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0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115888"/>
            <a:ext cx="8286750" cy="1815882"/>
          </a:xfrm>
          <a:prstGeom prst="rect">
            <a:avLst/>
          </a:prstGeom>
          <a:noFill/>
        </p:spPr>
        <p:txBody>
          <a:bodyPr>
            <a:spAutoFit/>
          </a:bodyPr>
          <a:lstStyle/>
          <a:p>
            <a:pPr algn="ctr">
              <a:lnSpc>
                <a:spcPct val="80000"/>
              </a:lnSpc>
              <a:defRPr/>
            </a:pPr>
            <a:r>
              <a:rPr lang="ru-RU" sz="2800" b="1" dirty="0">
                <a:effectLst>
                  <a:outerShdw blurRad="38100" dist="38100" dir="2700000" algn="tl">
                    <a:srgbClr val="000000"/>
                  </a:outerShdw>
                </a:effectLst>
                <a:latin typeface="+mj-lt"/>
                <a:ea typeface="+mj-ea"/>
                <a:cs typeface="+mj-cs"/>
              </a:rPr>
              <a:t>Организационная структура </a:t>
            </a:r>
            <a:endParaRPr lang="en-US" sz="2800" b="1" dirty="0">
              <a:effectLst>
                <a:outerShdw blurRad="38100" dist="38100" dir="2700000" algn="tl">
                  <a:srgbClr val="000000"/>
                </a:outerShdw>
              </a:effectLst>
              <a:latin typeface="+mj-lt"/>
              <a:ea typeface="+mj-ea"/>
              <a:cs typeface="+mj-cs"/>
            </a:endParaRPr>
          </a:p>
          <a:p>
            <a:pPr algn="ctr">
              <a:lnSpc>
                <a:spcPct val="80000"/>
              </a:lnSpc>
              <a:defRPr/>
            </a:pPr>
            <a:r>
              <a:rPr lang="ru-RU" sz="2800" b="1" dirty="0" smtClean="0">
                <a:effectLst>
                  <a:outerShdw blurRad="38100" dist="38100" dir="2700000" algn="tl">
                    <a:srgbClr val="000000"/>
                  </a:outerShdw>
                </a:effectLst>
                <a:latin typeface="+mj-lt"/>
                <a:ea typeface="+mj-ea"/>
                <a:cs typeface="+mj-cs"/>
              </a:rPr>
              <a:t>ГЛХУ «Краснопольский лесхоз»</a:t>
            </a:r>
            <a:endParaRPr lang="en-US" sz="2800" b="1" dirty="0" smtClean="0">
              <a:effectLst>
                <a:outerShdw blurRad="38100" dist="38100" dir="2700000" algn="tl">
                  <a:srgbClr val="000000"/>
                </a:outerShdw>
              </a:effectLst>
              <a:latin typeface="+mj-lt"/>
              <a:ea typeface="+mj-ea"/>
              <a:cs typeface="+mj-cs"/>
            </a:endParaRPr>
          </a:p>
          <a:p>
            <a:pPr algn="ctr">
              <a:lnSpc>
                <a:spcPct val="80000"/>
              </a:lnSpc>
              <a:defRPr>
                <a:effectLst/>
              </a:defRPr>
            </a:pPr>
            <a:r>
              <a:rPr lang="en-US" sz="2800" b="1" dirty="0" smtId="4294967295">
                <a:solidFill>
                  <a:srgbClr val="FFC000"/>
                </a:solidFill>
                <a:highlight>
                  <a:srgbClr val="000000">
                    <a:alpha val="0"/>
                  </a:srgbClr>
                </a:highlight>
                <a:latin typeface="Times New Roman"/>
              </a:rPr>
              <a:t>Organizational structure </a:t>
            </a:r>
          </a:p>
          <a:p>
            <a:pPr algn="ctr">
              <a:lnSpc>
                <a:spcPct val="80000"/>
              </a:lnSpc>
              <a:defRPr>
                <a:effectLst/>
              </a:defRPr>
            </a:pPr>
            <a:r>
              <a:rPr lang="en-US" sz="2800" b="1" dirty="0" smtId="4294967295">
                <a:solidFill>
                  <a:srgbClr val="FFC000"/>
                </a:solidFill>
                <a:highlight>
                  <a:srgbClr val="000000">
                    <a:alpha val="0"/>
                  </a:srgbClr>
                </a:highlight>
                <a:latin typeface="Times New Roman"/>
              </a:rPr>
              <a:t>State Forestry Institution "</a:t>
            </a:r>
            <a:r>
              <a:rPr lang="en-US" sz="2800" b="1" dirty="0" err="1" smtId="4294967295">
                <a:solidFill>
                  <a:srgbClr val="FFC000"/>
                </a:solidFill>
                <a:highlight>
                  <a:srgbClr val="000000">
                    <a:alpha val="0"/>
                  </a:srgbClr>
                </a:highlight>
                <a:latin typeface="Times New Roman"/>
              </a:rPr>
              <a:t>Krasnopolie</a:t>
            </a:r>
            <a:r>
              <a:rPr lang="en-US" sz="2800" b="1" dirty="0" smtId="4294967295">
                <a:solidFill>
                  <a:srgbClr val="FFC000"/>
                </a:solidFill>
                <a:highlight>
                  <a:srgbClr val="000000">
                    <a:alpha val="0"/>
                  </a:srgbClr>
                </a:highlight>
                <a:latin typeface="Times New Roman"/>
              </a:rPr>
              <a:t> Forestry"</a:t>
            </a:r>
          </a:p>
          <a:p>
            <a:pPr algn="ctr">
              <a:lnSpc>
                <a:spcPct val="80000"/>
              </a:lnSpc>
              <a:defRPr/>
            </a:pPr>
            <a:endParaRPr lang="ru-RU" sz="2800" b="1" dirty="0">
              <a:effectLst>
                <a:outerShdw blurRad="38100" dist="38100" dir="2700000" algn="tl">
                  <a:srgbClr val="000000"/>
                </a:outerShdw>
              </a:effectLst>
              <a:latin typeface="+mj-lt"/>
              <a:ea typeface="+mj-ea"/>
              <a:cs typeface="+mj-cs"/>
            </a:endParaRPr>
          </a:p>
        </p:txBody>
      </p:sp>
      <p:sp>
        <p:nvSpPr>
          <p:cNvPr id="5" name="Номер слайда 4"/>
          <p:cNvSpPr>
            <a:spLocks noGrp="1"/>
          </p:cNvSpPr>
          <p:nvPr>
            <p:ph type="sldNum" sz="quarter" idx="12"/>
          </p:nvPr>
        </p:nvSpPr>
        <p:spPr>
          <a:xfrm>
            <a:off x="8748713" y="6453188"/>
            <a:ext cx="395287" cy="241300"/>
          </a:xfrm>
        </p:spPr>
        <p:txBody>
          <a:bodyPr/>
          <a:lstStyle/>
          <a:p>
            <a:pPr>
              <a:defRPr/>
            </a:pPr>
            <a:fld id="{C76175F1-4340-489B-A1CF-850FE27D3D7F}" type="slidenum">
              <a:rPr lang="ru-RU" altLang="ru-RU" sz="1800"/>
              <a:pPr>
                <a:defRPr/>
              </a:pPr>
              <a:t>9</a:t>
            </a:fld>
            <a:endParaRPr lang="ru-RU" altLang="ru-RU" sz="1800"/>
          </a:p>
        </p:txBody>
      </p:sp>
      <p:pic>
        <p:nvPicPr>
          <p:cNvPr id="117762" name="Picture 2" descr="C:\Users\User\Desktop\struk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968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лен">
  <a:themeElements>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Минлесхоз сосна">
  <a:themeElements>
    <a:clrScheme name="">
      <a:dk1>
        <a:srgbClr val="4B7D1D"/>
      </a:dk1>
      <a:lt1>
        <a:srgbClr val="FFFFFF"/>
      </a:lt1>
      <a:dk2>
        <a:srgbClr val="A50021"/>
      </a:dk2>
      <a:lt2>
        <a:srgbClr val="808080"/>
      </a:lt2>
      <a:accent1>
        <a:srgbClr val="FFFF00"/>
      </a:accent1>
      <a:accent2>
        <a:srgbClr val="FF9900"/>
      </a:accent2>
      <a:accent3>
        <a:srgbClr val="FFFFFF"/>
      </a:accent3>
      <a:accent4>
        <a:srgbClr val="3F6A17"/>
      </a:accent4>
      <a:accent5>
        <a:srgbClr val="FFFFAA"/>
      </a:accent5>
      <a:accent6>
        <a:srgbClr val="E78A00"/>
      </a:accent6>
      <a:hlink>
        <a:srgbClr val="009999"/>
      </a:hlink>
      <a:folHlink>
        <a:srgbClr val="99CC00"/>
      </a:folHlink>
    </a:clrScheme>
    <a:fontScheme name="1_Минлесхоз сосн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Минлесхоз сосна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Минлесхоз сосна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Минлесхоз сосна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Минлесхоз сосна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Минлесхоз сосна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Минлесхоз сосна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Минлесхоз сосна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Минлесхоз сосна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Минлесхоз сосна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Минлесхоз сосна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Минлесхоз сосна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Минлесхоз сосна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Минлесхоз сосна 13">
        <a:dk1>
          <a:srgbClr val="4B7D1D"/>
        </a:dk1>
        <a:lt1>
          <a:srgbClr val="FFFFFF"/>
        </a:lt1>
        <a:dk2>
          <a:srgbClr val="000000"/>
        </a:dk2>
        <a:lt2>
          <a:srgbClr val="808080"/>
        </a:lt2>
        <a:accent1>
          <a:srgbClr val="BBE0E3"/>
        </a:accent1>
        <a:accent2>
          <a:srgbClr val="333399"/>
        </a:accent2>
        <a:accent3>
          <a:srgbClr val="FFFFFF"/>
        </a:accent3>
        <a:accent4>
          <a:srgbClr val="3F6A17"/>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Минлесхоз сосна 14">
        <a:dk1>
          <a:srgbClr val="000000"/>
        </a:dk1>
        <a:lt1>
          <a:srgbClr val="FFFFFF"/>
        </a:lt1>
        <a:dk2>
          <a:srgbClr val="0099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Минлесхоз сосна 15">
        <a:dk1>
          <a:srgbClr val="4B7D1D"/>
        </a:dk1>
        <a:lt1>
          <a:srgbClr val="FFFFFF"/>
        </a:lt1>
        <a:dk2>
          <a:srgbClr val="009999"/>
        </a:dk2>
        <a:lt2>
          <a:srgbClr val="808080"/>
        </a:lt2>
        <a:accent1>
          <a:srgbClr val="BBE0E3"/>
        </a:accent1>
        <a:accent2>
          <a:srgbClr val="333399"/>
        </a:accent2>
        <a:accent3>
          <a:srgbClr val="FFFFFF"/>
        </a:accent3>
        <a:accent4>
          <a:srgbClr val="3F6A17"/>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Минлесхоз сосна 16">
        <a:dk1>
          <a:srgbClr val="4B7D1D"/>
        </a:dk1>
        <a:lt1>
          <a:srgbClr val="FFFFFF"/>
        </a:lt1>
        <a:dk2>
          <a:srgbClr val="A50021"/>
        </a:dk2>
        <a:lt2>
          <a:srgbClr val="808080"/>
        </a:lt2>
        <a:accent1>
          <a:srgbClr val="BBE0E3"/>
        </a:accent1>
        <a:accent2>
          <a:srgbClr val="333399"/>
        </a:accent2>
        <a:accent3>
          <a:srgbClr val="FFFFFF"/>
        </a:accent3>
        <a:accent4>
          <a:srgbClr val="3F6A17"/>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Клен">
  <a:themeElements>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Клен">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лен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Клен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Клен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Клен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Клен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Клен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Клен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Клен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Клен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5850</TotalTime>
  <Words>2711</Words>
  <Application>Microsoft Office PowerPoint</Application>
  <PresentationFormat>Экран (4:3)</PresentationFormat>
  <Paragraphs>508</Paragraphs>
  <Slides>31</Slides>
  <Notes>4</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Клен</vt:lpstr>
      <vt:lpstr>1_Минлесхоз сосна</vt:lpstr>
      <vt:lpstr>3_Клен</vt:lpstr>
      <vt:lpstr>Леса и лесное хозяйство  ГЛХУ «Краснопольский лесхоз» Forests and forestry  State Forestry Institution "Krasnopolie Forestry"   </vt:lpstr>
      <vt:lpstr>Управление лесным хозяйством  Forestry management</vt:lpstr>
      <vt:lpstr>Историческая справка о государственной лесной охране Беларуси Glimpse of history on the state forest protection in Belarus </vt:lpstr>
      <vt:lpstr>Презентация PowerPoint</vt:lpstr>
      <vt:lpstr>Презентация PowerPoint</vt:lpstr>
      <vt:lpstr>Презентация PowerPoint</vt:lpstr>
      <vt:lpstr>                                                               ИЗ ИСТОРИИ                                                     FROM THE HISTORY  ГЛХУ «Краснопольский лесхоз» был организован на базе Чериковского лесхоза в соответствии с постановлением СНК СССР и ЦК ВКП (б) в 1939 году в составе Выдренского, Краснопольского, Нивицкого, Ново-Ельнянского и Старинского лесничеств. На основании распоряжения СМ БССР № 76-р от 26 марта 1953 года лесхоз был реорганизован и полностью включен в состав Чериковского лесхоза. Вторично лесхоз организован 1 июля 1969 года за счет разукрупнения Чериковского лесхоза на основании постановления СМ БССР от 19 апреля 1969 года площадью 43,4 тыс. га. Первые лесоустроительные работы на территории лесхоза проводились в 1928-1929 г.г. и в 1935-1936 г.г. Последующие лесоустроительные работы проводились в 1950, 1960, 1970, 1980 и 1990 годах Минской лесоустроительной экспедицией. Настоящее лесоустроительство лесхоза проведено в 2013 году РДЛУП «Гомельлеспроект». На 1.01.2018г. территория лесфонда  ГЛХУ «Краснопольский лесхоз» составляет 82,636 га. State Forestry Institution "Krasnopolie Forestry" was organized on the basis of Cherikov forestry in accordance with the Resolution of the Council of People's Commissars of the USSR and the Central Committee of the All-Union Communist Party (b) in 1939, composed of Vydrenka, Krasnopolie, Nivitsk, Novo-Yelniiansk and Stalinsk forestries. On the basis of the order by the Soviet of Ministries of the Belorussian Soviet Socialist Republic No. 76-p dated March 26, 1953, the forestry was reorganized and entirely included in Cherikov forestry. Secondary the forestry was established on July 1, 1969 due to the split of Cherikov forestry on the basis of resolution by the Soviet of Ministries of the Belorussian Soviet Socialist Republic dated April 19, 1969 with an area of 43.4 thousand hectares. First forest management fieldworks at the territory of the forestry were held in 1928-1929 and in 1935-1936. Subsequent forest inventory works were  conducted in 1950, 1960, 1970, 1980 and 1990 by Minsk Board of Forest Management. The present forest management fieldworks were conducted in 2013 by Republican Subsidiary Forest Fieldworks Unitary Enterprise "Gomellesproekt". On 1.01.2018 the territory of the forestry of State Forestry Institution "Krasnopolie Forestry" is 82,636 ha.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Объемы расчетной лесосеки в 2016-2023гг. The volume of the allowable wood cutting areas in 2016-2023  </vt:lpstr>
      <vt:lpstr> Выполнение рубок промежуточного пользования  в 2010-2017 гг.</vt:lpstr>
      <vt:lpstr>Лесная сертификация Forest Certification  </vt:lpstr>
      <vt:lpstr>Презентация PowerPoint</vt:lpstr>
      <vt:lpstr>Основные показатели развития питомнического хозяйства  Main indicators of forest nurseries development</vt:lpstr>
      <vt:lpstr>Радиационная обстановка на территории ГЛХУ «Краснопольский лесхоз» Radiation situation at the territory of State Forestry Institution "Krasnopolie Forestry"</vt:lpstr>
      <vt:lpstr>Охрана лесов от пожаров Forest protection and conservation</vt:lpstr>
      <vt:lpstr>Защита леса от вредителей и болезней Measures to protect forests</vt:lpstr>
      <vt:lpstr>Заготовка деловой и дровяной древесины, млн. куб.м</vt:lpstr>
      <vt:lpstr>Презентация PowerPoint</vt:lpstr>
      <vt:lpstr>Объемы реализации продукции в 2016-2017 г.г., тыс.куб.м The volume of sales of products in 2016-2017, thousands m3</vt:lpstr>
      <vt:lpstr> Основные виды продукции ГЛХУ «Краснопольский лесхоз», поставляемые на экспорт  The increase in exports of reclaimed wood   Growth of export of value-added products </vt:lpstr>
      <vt:lpstr>Экспорт за 2017 г. и 8 месяцев 2018 г. по странам в стоимостном выражении, % Exports for 2017 and 8 months of 2018 by countries in cost terms, %  </vt:lpstr>
      <vt:lpstr>Увеличение экспорта переработанной древесины Growth of export of value-added products</vt:lpstr>
      <vt:lpstr>Презентация PowerPoint</vt:lpstr>
      <vt:lpstr>Презентация PowerPoint</vt:lpstr>
      <vt:lpstr>Государственная программа «Белорусский лес» 2016-2020 гг.</vt:lpstr>
      <vt:lpstr> </vt:lpstr>
    </vt:vector>
  </TitlesOfParts>
  <Company>Minleshoz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Леса и лесное хозяйство Беларуси</dc:title>
  <dc:creator>Novitskaya Ruzhena</dc:creator>
  <cp:lastModifiedBy>Lexus</cp:lastModifiedBy>
  <cp:revision>304</cp:revision>
  <cp:lastPrinted>2018-10-02T08:19:51Z</cp:lastPrinted>
  <dcterms:created xsi:type="dcterms:W3CDTF">2011-06-07T05:56:42Z</dcterms:created>
  <dcterms:modified xsi:type="dcterms:W3CDTF">2018-10-03T12:47:25Z</dcterms:modified>
</cp:coreProperties>
</file>